
<file path=[Content_Types].xml><?xml version="1.0" encoding="utf-8"?>
<Types xmlns="http://schemas.openxmlformats.org/package/2006/content-types"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no"?>
<Relationships xmlns="http://schemas.openxmlformats.org/package/2006/relationships">
<Relationship Id="rId1" Target="ppt/presentation.xml" Type="http://schemas.openxmlformats.org/officeDocument/2006/relationships/officeDocument"/>
<Relationship Id="rId2" Target="docProps/thumbnail.jpeg" Type="http://schemas.openxmlformats.org/package/2006/relationships/metadata/thumbnail"/>
<Relationship Id="rId3" Target="docProps/core.xml" Type="http://schemas.openxmlformats.org/package/2006/relationships/metadata/core-properties"/>
<Relationship Id="rId4" Target="docProps/app.xml" Type="http://schemas.openxmlformats.org/officeDocument/2006/relationships/extended-properties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0" r:id="rId2"/>
  </p:sldMasterIdLst>
  <p:notesMasterIdLst>
    <p:notesMasterId r:id="rId35"/>
  </p:notesMasterIdLst>
  <p:sldIdLst>
    <p:sldId id="347" r:id="rId3"/>
    <p:sldId id="263" r:id="rId4"/>
    <p:sldId id="351" r:id="rId5"/>
    <p:sldId id="265" r:id="rId6"/>
    <p:sldId id="298" r:id="rId7"/>
    <p:sldId id="299" r:id="rId8"/>
    <p:sldId id="322" r:id="rId9"/>
    <p:sldId id="323" r:id="rId10"/>
    <p:sldId id="295" r:id="rId11"/>
    <p:sldId id="324" r:id="rId12"/>
    <p:sldId id="326" r:id="rId13"/>
    <p:sldId id="327" r:id="rId14"/>
    <p:sldId id="328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45" r:id="rId23"/>
    <p:sldId id="314" r:id="rId24"/>
    <p:sldId id="315" r:id="rId25"/>
    <p:sldId id="316" r:id="rId26"/>
    <p:sldId id="353" r:id="rId27"/>
    <p:sldId id="338" r:id="rId28"/>
    <p:sldId id="355" r:id="rId29"/>
    <p:sldId id="344" r:id="rId30"/>
    <p:sldId id="341" r:id="rId31"/>
    <p:sldId id="357" r:id="rId32"/>
    <p:sldId id="342" r:id="rId33"/>
    <p:sldId id="360" r:id="rId34"/>
  </p:sldIdLst>
  <p:sldSz cx="9144000" cy="6858000" type="screen4x3"/>
  <p:notesSz cx="6858000" cy="9144000"/>
  <p:defaultTextStyle>
    <a:defPPr>
      <a:defRPr lang="es-ES"/>
    </a:defPPr>
    <a:lvl1pPr algn="ctr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D52B1E"/>
    <a:srgbClr val="EAEAEA"/>
    <a:srgbClr val="B32419"/>
    <a:srgbClr val="BF271B"/>
    <a:srgbClr val="EEEEEE"/>
    <a:srgbClr val="CADB03"/>
    <a:srgbClr val="07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9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186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no"?>
<Relationships xmlns="http://schemas.openxmlformats.org/package/2006/relationships">
<Relationship Id="rId1" Target="slideMasters/slideMaster1.xml" Type="http://schemas.openxmlformats.org/officeDocument/2006/relationships/slideMaster"/>
<Relationship Id="rId10" Target="slides/slide8.xml" Type="http://schemas.openxmlformats.org/officeDocument/2006/relationships/slide"/>
<Relationship Id="rId11" Target="slides/slide9.xml" Type="http://schemas.openxmlformats.org/officeDocument/2006/relationships/slide"/>
<Relationship Id="rId12" Target="slides/slide10.xml" Type="http://schemas.openxmlformats.org/officeDocument/2006/relationships/slide"/>
<Relationship Id="rId13" Target="slides/slide11.xml" Type="http://schemas.openxmlformats.org/officeDocument/2006/relationships/slide"/>
<Relationship Id="rId14" Target="slides/slide12.xml" Type="http://schemas.openxmlformats.org/officeDocument/2006/relationships/slide"/>
<Relationship Id="rId15" Target="slides/slide13.xml" Type="http://schemas.openxmlformats.org/officeDocument/2006/relationships/slide"/>
<Relationship Id="rId16" Target="slides/slide14.xml" Type="http://schemas.openxmlformats.org/officeDocument/2006/relationships/slide"/>
<Relationship Id="rId17" Target="slides/slide15.xml" Type="http://schemas.openxmlformats.org/officeDocument/2006/relationships/slide"/>
<Relationship Id="rId18" Target="slides/slide16.xml" Type="http://schemas.openxmlformats.org/officeDocument/2006/relationships/slide"/>
<Relationship Id="rId19" Target="slides/slide17.xml" Type="http://schemas.openxmlformats.org/officeDocument/2006/relationships/slide"/>
<Relationship Id="rId2" Target="slideMasters/slideMaster2.xml" Type="http://schemas.openxmlformats.org/officeDocument/2006/relationships/slideMaster"/>
<Relationship Id="rId20" Target="slides/slide18.xml" Type="http://schemas.openxmlformats.org/officeDocument/2006/relationships/slide"/>
<Relationship Id="rId21" Target="slides/slide19.xml" Type="http://schemas.openxmlformats.org/officeDocument/2006/relationships/slide"/>
<Relationship Id="rId22" Target="slides/slide20.xml" Type="http://schemas.openxmlformats.org/officeDocument/2006/relationships/slide"/>
<Relationship Id="rId23" Target="slides/slide21.xml" Type="http://schemas.openxmlformats.org/officeDocument/2006/relationships/slide"/>
<Relationship Id="rId24" Target="slides/slide22.xml" Type="http://schemas.openxmlformats.org/officeDocument/2006/relationships/slide"/>
<Relationship Id="rId25" Target="slides/slide23.xml" Type="http://schemas.openxmlformats.org/officeDocument/2006/relationships/slide"/>
<Relationship Id="rId26" Target="slides/slide24.xml" Type="http://schemas.openxmlformats.org/officeDocument/2006/relationships/slide"/>
<Relationship Id="rId27" Target="slides/slide25.xml" Type="http://schemas.openxmlformats.org/officeDocument/2006/relationships/slide"/>
<Relationship Id="rId28" Target="slides/slide26.xml" Type="http://schemas.openxmlformats.org/officeDocument/2006/relationships/slide"/>
<Relationship Id="rId29" Target="slides/slide27.xml" Type="http://schemas.openxmlformats.org/officeDocument/2006/relationships/slide"/>
<Relationship Id="rId3" Target="slides/slide1.xml" Type="http://schemas.openxmlformats.org/officeDocument/2006/relationships/slide"/>
<Relationship Id="rId30" Target="slides/slide28.xml" Type="http://schemas.openxmlformats.org/officeDocument/2006/relationships/slide"/>
<Relationship Id="rId31" Target="slides/slide29.xml" Type="http://schemas.openxmlformats.org/officeDocument/2006/relationships/slide"/>
<Relationship Id="rId32" Target="slides/slide30.xml" Type="http://schemas.openxmlformats.org/officeDocument/2006/relationships/slide"/>
<Relationship Id="rId33" Target="slides/slide31.xml" Type="http://schemas.openxmlformats.org/officeDocument/2006/relationships/slide"/>
<Relationship Id="rId34" Target="slides/slide32.xml" Type="http://schemas.openxmlformats.org/officeDocument/2006/relationships/slide"/>
<Relationship Id="rId35" Target="notesMasters/notesMaster1.xml" Type="http://schemas.openxmlformats.org/officeDocument/2006/relationships/notesMaster"/>
<Relationship Id="rId36" Target="presProps.xml" Type="http://schemas.openxmlformats.org/officeDocument/2006/relationships/presProps"/>
<Relationship Id="rId37" Target="viewProps.xml" Type="http://schemas.openxmlformats.org/officeDocument/2006/relationships/viewProps"/>
<Relationship Id="rId38" Target="theme/theme1.xml" Type="http://schemas.openxmlformats.org/officeDocument/2006/relationships/theme"/>
<Relationship Id="rId39" Target="tableStyles.xml" Type="http://schemas.openxmlformats.org/officeDocument/2006/relationships/tableStyles"/>
<Relationship Id="rId4" Target="slides/slide2.xml" Type="http://schemas.openxmlformats.org/officeDocument/2006/relationships/slide"/>
<Relationship Id="rId5" Target="slides/slide3.xml" Type="http://schemas.openxmlformats.org/officeDocument/2006/relationships/slide"/>
<Relationship Id="rId6" Target="slides/slide4.xml" Type="http://schemas.openxmlformats.org/officeDocument/2006/relationships/slide"/>
<Relationship Id="rId7" Target="slides/slide5.xml" Type="http://schemas.openxmlformats.org/officeDocument/2006/relationships/slide"/>
<Relationship Id="rId8" Target="slides/slide6.xml" Type="http://schemas.openxmlformats.org/officeDocument/2006/relationships/slide"/>
<Relationship Id="rId9" Target="slides/slide7.xml" Type="http://schemas.openxmlformats.org/officeDocument/2006/relationships/slide"/>
</Relationships>

</file>

<file path=ppt/notesMasters/_rels/notesMaster1.xml.rels><?xml version="1.0" encoding="UTF-8" standalone="no"?>
<Relationships xmlns="http://schemas.openxmlformats.org/package/2006/relationships">
<Relationship Id="rId1" Target="../theme/theme3.xml" Type="http://schemas.openxmlformats.org/officeDocument/2006/relationships/theme"/>
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latin typeface="+mn-lt"/>
                <a:cs typeface="+mn-cs"/>
              </a:defRPr>
            </a:lvl1pPr>
          </a:lstStyle>
          <a:p>
            <a:pPr>
              <a:defRPr/>
            </a:pPr>
            <a:fld id="{8058756C-AA4E-4FCD-A02B-4EF46D21DAB5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/>
            </a:lvl1pPr>
          </a:lstStyle>
          <a:p>
            <a:fld id="{79832DD8-2234-4F2B-A699-3A090DC6B05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60004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
<Relationships xmlns="http://schemas.openxmlformats.org/package/2006/relationships">
<Relationship Id="rId1" Target="../notesMasters/notesMaster1.xml" Type="http://schemas.openxmlformats.org/officeDocument/2006/relationships/notesMaster"/>
<Relationship Id="rId2" Target="../slides/slide5.xml" Type="http://schemas.openxmlformats.org/officeDocument/2006/relationships/slide"/>
</Relationships>

</file>

<file path=ppt/notesSlides/_rels/notesSlide2.xml.rels><?xml version="1.0" encoding="UTF-8" standalone="no"?>
<Relationships xmlns="http://schemas.openxmlformats.org/package/2006/relationships">
<Relationship Id="rId1" Target="../notesMasters/notesMaster1.xml" Type="http://schemas.openxmlformats.org/officeDocument/2006/relationships/notesMaster"/>
<Relationship Id="rId2" Target="../slides/slide9.xml" Type="http://schemas.openxmlformats.org/officeDocument/2006/relationships/slide"/>
</Relationships>

</file>

<file path=ppt/notesSlides/_rels/notesSlide3.xml.rels><?xml version="1.0" encoding="UTF-8" standalone="no"?>
<Relationships xmlns="http://schemas.openxmlformats.org/package/2006/relationships">
<Relationship Id="rId1" Target="../notesMasters/notesMaster1.xml" Type="http://schemas.openxmlformats.org/officeDocument/2006/relationships/notesMaster"/>
<Relationship Id="rId2" Target="../slides/slide10.xml" Type="http://schemas.openxmlformats.org/officeDocument/2006/relationships/slide"/>
</Relationships>

</file>

<file path=ppt/notesSlides/_rels/notesSlide4.xml.rels><?xml version="1.0" encoding="UTF-8" standalone="no"?>
<Relationships xmlns="http://schemas.openxmlformats.org/package/2006/relationships">
<Relationship Id="rId1" Target="../notesMasters/notesMaster1.xml" Type="http://schemas.openxmlformats.org/officeDocument/2006/relationships/notesMaster"/>
<Relationship Id="rId2" Target="../slides/slide22.xml" Type="http://schemas.openxmlformats.org/officeDocument/2006/relationships/slide"/>
</Relationships>

</file>

<file path=ppt/notesSlides/_rels/notesSlide5.xml.rels><?xml version="1.0" encoding="UTF-8" standalone="no"?>
<Relationships xmlns="http://schemas.openxmlformats.org/package/2006/relationships">
<Relationship Id="rId1" Target="../notesMasters/notesMaster1.xml" Type="http://schemas.openxmlformats.org/officeDocument/2006/relationships/notesMaster"/>
<Relationship Id="rId2" Target="../slides/slide23.xml" Type="http://schemas.openxmlformats.org/officeDocument/2006/relationships/slide"/>
</Relationships>

</file>

<file path=ppt/notesSlides/_rels/notesSlide6.xml.rels><?xml version="1.0" encoding="UTF-8" standalone="no"?>
<Relationships xmlns="http://schemas.openxmlformats.org/package/2006/relationships">
<Relationship Id="rId1" Target="../notesMasters/notesMaster1.xml" Type="http://schemas.openxmlformats.org/officeDocument/2006/relationships/notesMaster"/>
<Relationship Id="rId2" Target="../slides/slide24.xml" Type="http://schemas.openxmlformats.org/officeDocument/2006/relationships/slide"/>
</Relationships>

</file>

<file path=ppt/notesSlides/_rels/notesSlide7.xml.rels><?xml version="1.0" encoding="UTF-8" standalone="no"?>
<Relationships xmlns="http://schemas.openxmlformats.org/package/2006/relationships">
<Relationship Id="rId1" Target="../notesMasters/notesMaster1.xml" Type="http://schemas.openxmlformats.org/officeDocument/2006/relationships/notesMaster"/>
<Relationship Id="rId2" Target="../slides/slide27.xml" Type="http://schemas.openxmlformats.org/officeDocument/2006/relationships/slide"/>
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3686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EF9AEAA-E01D-4C57-927E-0ACAE87CB17D}" type="slidenum">
              <a:rPr lang="es-ES" u="none"/>
              <a:pPr algn="r"/>
              <a:t>5</a:t>
            </a:fld>
            <a:endParaRPr lang="es-ES" u="none"/>
          </a:p>
        </p:txBody>
      </p:sp>
    </p:spTree>
    <p:extLst>
      <p:ext uri="{BB962C8B-B14F-4D97-AF65-F5344CB8AC3E}">
        <p14:creationId xmlns:p14="http://schemas.microsoft.com/office/powerpoint/2010/main" val="370012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378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43956A73-C40D-4671-AC27-2EE4026B0D49}" type="slidenum">
              <a:rPr lang="es-ES" u="none"/>
              <a:pPr algn="r"/>
              <a:t>9</a:t>
            </a:fld>
            <a:endParaRPr lang="es-ES" u="none"/>
          </a:p>
        </p:txBody>
      </p:sp>
    </p:spTree>
    <p:extLst>
      <p:ext uri="{BB962C8B-B14F-4D97-AF65-F5344CB8AC3E}">
        <p14:creationId xmlns:p14="http://schemas.microsoft.com/office/powerpoint/2010/main" val="573625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389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381B045A-FB03-4D98-A91A-9056EE99E87A}" type="slidenum">
              <a:rPr lang="es-ES" u="none"/>
              <a:pPr algn="r"/>
              <a:t>10</a:t>
            </a:fld>
            <a:endParaRPr lang="es-ES" u="none"/>
          </a:p>
        </p:txBody>
      </p:sp>
    </p:spTree>
    <p:extLst>
      <p:ext uri="{BB962C8B-B14F-4D97-AF65-F5344CB8AC3E}">
        <p14:creationId xmlns:p14="http://schemas.microsoft.com/office/powerpoint/2010/main" val="105090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399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2C75A330-4BA1-4B37-8E9C-8166474F5FD3}" type="slidenum">
              <a:rPr lang="es-ES" u="none"/>
              <a:pPr algn="r"/>
              <a:t>22</a:t>
            </a:fld>
            <a:endParaRPr lang="es-ES" u="none"/>
          </a:p>
        </p:txBody>
      </p:sp>
    </p:spTree>
    <p:extLst>
      <p:ext uri="{BB962C8B-B14F-4D97-AF65-F5344CB8AC3E}">
        <p14:creationId xmlns:p14="http://schemas.microsoft.com/office/powerpoint/2010/main" val="2221692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409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9C655F7-2D25-4CD5-8746-44D8376F855C}" type="slidenum">
              <a:rPr lang="es-ES" u="none"/>
              <a:pPr algn="r"/>
              <a:t>23</a:t>
            </a:fld>
            <a:endParaRPr lang="es-ES" u="none"/>
          </a:p>
        </p:txBody>
      </p:sp>
    </p:spTree>
    <p:extLst>
      <p:ext uri="{BB962C8B-B14F-4D97-AF65-F5344CB8AC3E}">
        <p14:creationId xmlns:p14="http://schemas.microsoft.com/office/powerpoint/2010/main" val="917907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4198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4DD66F1C-F9D8-4B9A-811F-DB0DFAC8BC36}" type="slidenum">
              <a:rPr lang="es-ES" u="none"/>
              <a:pPr algn="r"/>
              <a:t>24</a:t>
            </a:fld>
            <a:endParaRPr lang="es-ES" u="none"/>
          </a:p>
        </p:txBody>
      </p:sp>
    </p:spTree>
    <p:extLst>
      <p:ext uri="{BB962C8B-B14F-4D97-AF65-F5344CB8AC3E}">
        <p14:creationId xmlns:p14="http://schemas.microsoft.com/office/powerpoint/2010/main" val="1392717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389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F1C2EFD-B113-4797-A7CA-702DAFF4034F}" type="slidenum">
              <a:rPr lang="es-ES" u="none" smtClean="0"/>
              <a:pPr/>
              <a:t>27</a:t>
            </a:fld>
            <a:endParaRPr lang="es-ES" u="none"/>
          </a:p>
        </p:txBody>
      </p:sp>
    </p:spTree>
    <p:extLst>
      <p:ext uri="{BB962C8B-B14F-4D97-AF65-F5344CB8AC3E}">
        <p14:creationId xmlns:p14="http://schemas.microsoft.com/office/powerpoint/2010/main" val="1828157550"/>
      </p:ext>
    </p:extLst>
  </p:cSld>
  <p:clrMapOvr>
    <a:masterClrMapping/>
  </p:clrMapOvr>
</p:notes>
</file>

<file path=ppt/slideLayouts/_rels/slideLayout1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10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11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12.xml.rels><?xml version="1.0" encoding="UTF-8" standalone="no"?>
<Relationships xmlns="http://schemas.openxmlformats.org/package/2006/relationships">
<Relationship Id="rId1" Target="../slideMasters/slideMaster2.xml" Type="http://schemas.openxmlformats.org/officeDocument/2006/relationships/slideMaster"/>
</Relationships>

</file>

<file path=ppt/slideLayouts/_rels/slideLayout13.xml.rels><?xml version="1.0" encoding="UTF-8" standalone="no"?>
<Relationships xmlns="http://schemas.openxmlformats.org/package/2006/relationships">
<Relationship Id="rId1" Target="../slideMasters/slideMaster2.xml" Type="http://schemas.openxmlformats.org/officeDocument/2006/relationships/slideMaster"/>
</Relationships>

</file>

<file path=ppt/slideLayouts/_rels/slideLayout14.xml.rels><?xml version="1.0" encoding="UTF-8" standalone="no"?>
<Relationships xmlns="http://schemas.openxmlformats.org/package/2006/relationships">
<Relationship Id="rId1" Target="../slideMasters/slideMaster2.xml" Type="http://schemas.openxmlformats.org/officeDocument/2006/relationships/slideMaster"/>
</Relationships>

</file>

<file path=ppt/slideLayouts/_rels/slideLayout15.xml.rels><?xml version="1.0" encoding="UTF-8" standalone="no"?>
<Relationships xmlns="http://schemas.openxmlformats.org/package/2006/relationships">
<Relationship Id="rId1" Target="../slideMasters/slideMaster2.xml" Type="http://schemas.openxmlformats.org/officeDocument/2006/relationships/slideMaster"/>
</Relationships>

</file>

<file path=ppt/slideLayouts/_rels/slideLayout16.xml.rels><?xml version="1.0" encoding="UTF-8" standalone="no"?>
<Relationships xmlns="http://schemas.openxmlformats.org/package/2006/relationships">
<Relationship Id="rId1" Target="../slideMasters/slideMaster2.xml" Type="http://schemas.openxmlformats.org/officeDocument/2006/relationships/slideMaster"/>
</Relationships>

</file>

<file path=ppt/slideLayouts/_rels/slideLayout17.xml.rels><?xml version="1.0" encoding="UTF-8" standalone="no"?>
<Relationships xmlns="http://schemas.openxmlformats.org/package/2006/relationships">
<Relationship Id="rId1" Target="../slideMasters/slideMaster2.xml" Type="http://schemas.openxmlformats.org/officeDocument/2006/relationships/slideMaster"/>
</Relationships>

</file>

<file path=ppt/slideLayouts/_rels/slideLayout18.xml.rels><?xml version="1.0" encoding="UTF-8" standalone="no"?>
<Relationships xmlns="http://schemas.openxmlformats.org/package/2006/relationships">
<Relationship Id="rId1" Target="../slideMasters/slideMaster2.xml" Type="http://schemas.openxmlformats.org/officeDocument/2006/relationships/slideMaster"/>
</Relationships>

</file>

<file path=ppt/slideLayouts/_rels/slideLayout19.xml.rels><?xml version="1.0" encoding="UTF-8" standalone="no"?>
<Relationships xmlns="http://schemas.openxmlformats.org/package/2006/relationships">
<Relationship Id="rId1" Target="../slideMasters/slideMaster2.xml" Type="http://schemas.openxmlformats.org/officeDocument/2006/relationships/slideMaster"/>
</Relationships>

</file>

<file path=ppt/slideLayouts/_rels/slideLayout2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20.xml.rels><?xml version="1.0" encoding="UTF-8" standalone="no"?>
<Relationships xmlns="http://schemas.openxmlformats.org/package/2006/relationships">
<Relationship Id="rId1" Target="../slideMasters/slideMaster2.xml" Type="http://schemas.openxmlformats.org/officeDocument/2006/relationships/slideMaster"/>
</Relationships>

</file>

<file path=ppt/slideLayouts/_rels/slideLayout21.xml.rels><?xml version="1.0" encoding="UTF-8" standalone="no"?>
<Relationships xmlns="http://schemas.openxmlformats.org/package/2006/relationships">
<Relationship Id="rId1" Target="../slideMasters/slideMaster2.xml" Type="http://schemas.openxmlformats.org/officeDocument/2006/relationships/slideMaster"/>
</Relationships>

</file>

<file path=ppt/slideLayouts/_rels/slideLayout22.xml.rels><?xml version="1.0" encoding="UTF-8" standalone="no"?>
<Relationships xmlns="http://schemas.openxmlformats.org/package/2006/relationships">
<Relationship Id="rId1" Target="../slideMasters/slideMaster2.xml" Type="http://schemas.openxmlformats.org/officeDocument/2006/relationships/slideMaster"/>
</Relationships>

</file>

<file path=ppt/slideLayouts/_rels/slideLayout3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4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5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6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7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8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9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38A3F-EC1C-4F1F-BA8C-253187B4BCB5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1888" y="6280150"/>
            <a:ext cx="506412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</a:lstStyle>
          <a:p>
            <a:fld id="{98F42F95-3954-4D5C-90BB-A3329D3388F5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4364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C2F79-2B35-455F-9934-42C73464167E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60480-0B07-4CD3-B937-7A8F600C7944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865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B8060-4901-43C1-A5C7-E6F89DF16108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B1F3A-569D-442E-9CAE-59D467EAB03E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2785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36B30-E3E8-4741-BA2E-A005CD979550}" type="datetimeFigureOut">
              <a:rPr lang="es-ES">
                <a:solidFill>
                  <a:srgbClr val="D52B1E">
                    <a:tint val="75000"/>
                  </a:srgbClr>
                </a:solidFill>
              </a:rPr>
              <a:pPr>
                <a:defRPr/>
              </a:pPr>
              <a:t>15/06/2021</a:t>
            </a:fld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1888" y="6280150"/>
            <a:ext cx="506412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</a:lstStyle>
          <a:p>
            <a:pPr>
              <a:defRPr/>
            </a:pPr>
            <a:fld id="{0E529864-EAF4-4CF8-884F-20B34038351F}" type="slidenum">
              <a:rPr lang="es-ES">
                <a:solidFill>
                  <a:prstClr val="white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9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A0F11-CB8A-4034-BD9E-96E1CB99A2C6}" type="datetimeFigureOut">
              <a:rPr lang="es-ES">
                <a:solidFill>
                  <a:srgbClr val="D52B1E">
                    <a:tint val="75000"/>
                  </a:srgbClr>
                </a:solidFill>
              </a:rPr>
              <a:pPr>
                <a:defRPr/>
              </a:pPr>
              <a:t>15/06/2021</a:t>
            </a:fld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9A280-9550-491A-A158-9FF94037774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1907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589F9-F54F-4BDF-8EDD-4945D2212D45}" type="datetimeFigureOut">
              <a:rPr lang="es-ES">
                <a:solidFill>
                  <a:srgbClr val="D52B1E">
                    <a:tint val="75000"/>
                  </a:srgbClr>
                </a:solidFill>
              </a:rPr>
              <a:pPr>
                <a:defRPr/>
              </a:pPr>
              <a:t>15/06/2021</a:t>
            </a:fld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0545C-EB02-4FDD-9F23-BFE5EEE645B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484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3FB55-1EAE-4EF1-A5DE-EC7FDFE9B060}" type="datetimeFigureOut">
              <a:rPr lang="es-ES">
                <a:solidFill>
                  <a:srgbClr val="D52B1E">
                    <a:tint val="75000"/>
                  </a:srgbClr>
                </a:solidFill>
              </a:rPr>
              <a:pPr>
                <a:defRPr/>
              </a:pPr>
              <a:t>15/06/2021</a:t>
            </a:fld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E03E-9D16-4335-98B1-C3616114F14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0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B38B1-4FE7-4C60-8F55-9319626617CD}" type="datetimeFigureOut">
              <a:rPr lang="es-ES">
                <a:solidFill>
                  <a:srgbClr val="D52B1E">
                    <a:tint val="75000"/>
                  </a:srgbClr>
                </a:solidFill>
              </a:rPr>
              <a:pPr>
                <a:defRPr/>
              </a:pPr>
              <a:t>15/06/2021</a:t>
            </a:fld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9FD51-3346-459C-87E6-786AA619BCB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1780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E4A1E-F638-40EB-ACFF-4EF7E22689DA}" type="datetimeFigureOut">
              <a:rPr lang="es-ES">
                <a:solidFill>
                  <a:srgbClr val="D52B1E">
                    <a:tint val="75000"/>
                  </a:srgbClr>
                </a:solidFill>
              </a:rPr>
              <a:pPr>
                <a:defRPr/>
              </a:pPr>
              <a:t>15/06/2021</a:t>
            </a:fld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30271-0E08-48D3-AB52-A5E92151771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7942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31CB1-59E8-489F-93DC-20CDCA9E7EE0}" type="datetimeFigureOut">
              <a:rPr lang="es-ES">
                <a:solidFill>
                  <a:srgbClr val="D52B1E">
                    <a:tint val="75000"/>
                  </a:srgbClr>
                </a:solidFill>
              </a:rPr>
              <a:pPr>
                <a:defRPr/>
              </a:pPr>
              <a:t>15/06/2021</a:t>
            </a:fld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E3ACA-C4E4-4ECA-A85B-F443B20BE29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672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4A53F-55EA-4A4A-9F9F-992872B642EC}" type="datetimeFigureOut">
              <a:rPr lang="es-ES">
                <a:solidFill>
                  <a:srgbClr val="D52B1E">
                    <a:tint val="75000"/>
                  </a:srgbClr>
                </a:solidFill>
              </a:rPr>
              <a:pPr>
                <a:defRPr/>
              </a:pPr>
              <a:t>15/06/2021</a:t>
            </a:fld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A97C1-7481-41CA-97B8-40458B7013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5217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0057B-163A-4741-8642-C501F9C706D9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1E1CB-0025-4537-A4B4-2095BC163F67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2241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6EBAB-DC71-4ADB-A979-DAC3E901C840}" type="datetimeFigureOut">
              <a:rPr lang="es-ES">
                <a:solidFill>
                  <a:srgbClr val="D52B1E">
                    <a:tint val="75000"/>
                  </a:srgbClr>
                </a:solidFill>
              </a:rPr>
              <a:pPr>
                <a:defRPr/>
              </a:pPr>
              <a:t>15/06/2021</a:t>
            </a:fld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5DB33-8B94-4545-8BC7-CFA25FDEEEC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5044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70309-B33F-4CF8-87D4-2A793BD4B409}" type="datetimeFigureOut">
              <a:rPr lang="es-ES">
                <a:solidFill>
                  <a:srgbClr val="D52B1E">
                    <a:tint val="75000"/>
                  </a:srgbClr>
                </a:solidFill>
              </a:rPr>
              <a:pPr>
                <a:defRPr/>
              </a:pPr>
              <a:t>15/06/2021</a:t>
            </a:fld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F58EF-30C2-4A71-B0EB-FF66DD9C62C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697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18670-B612-4AE8-BAA1-0897151878E1}" type="datetimeFigureOut">
              <a:rPr lang="es-ES">
                <a:solidFill>
                  <a:srgbClr val="D52B1E">
                    <a:tint val="75000"/>
                  </a:srgbClr>
                </a:solidFill>
              </a:rPr>
              <a:pPr>
                <a:defRPr/>
              </a:pPr>
              <a:t>15/06/2021</a:t>
            </a:fld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53DFD-3204-4606-A53B-9DE9F56F2F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4530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BA513-3BDF-4BF0-A820-B80CBA6A8649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8D8D4-E7FF-4DB0-806B-4F1EDA29EC60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5187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4942D-49F1-4D25-9264-73C0D67984E2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2D8CB1-31A5-4F3D-9DF3-8F077457731C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3415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D7ECC-7483-4AD1-9161-34321E1F4DCB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CC9FD-85A8-4033-8CC0-42329BA2E9DC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20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256D2-A810-4C4A-9BB7-B5FE1E80537D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A58F6-DAB2-4AC4-AE8F-B15038623020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98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436F2-CFA7-4F87-9AFF-9B6B7A19E7D7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ECF3C-B90A-4B48-973B-F20B9223F6D2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447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81D34-2A50-4CB2-96CF-D9D6B52A34B9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EFD18-B3E6-4FB6-B567-F407F6842A70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211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B69EB-A6E4-46C2-AAA3-CCCF1F1E3699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212B6-B01C-459D-A058-B0A433E6D84D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0100072"/>
      </p:ext>
    </p:extLst>
  </p:cSld>
  <p:clrMapOvr>
    <a:masterClrMapping/>
  </p:clrMapOvr>
</p:sldLayout>
</file>

<file path=ppt/slideMasters/_rels/slideMaster1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10" Target="../slideLayouts/slideLayout10.xml" Type="http://schemas.openxmlformats.org/officeDocument/2006/relationships/slideLayout"/>
<Relationship Id="rId11" Target="../slideLayouts/slideLayout11.xml" Type="http://schemas.openxmlformats.org/officeDocument/2006/relationships/slideLayout"/>
<Relationship Id="rId12" Target="../theme/theme1.xml" Type="http://schemas.openxmlformats.org/officeDocument/2006/relationships/theme"/>
<Relationship Id="rId2" Target="../slideLayouts/slideLayout2.xml" Type="http://schemas.openxmlformats.org/officeDocument/2006/relationships/slideLayout"/>
<Relationship Id="rId3" Target="../slideLayouts/slideLayout3.xml" Type="http://schemas.openxmlformats.org/officeDocument/2006/relationships/slideLayout"/>
<Relationship Id="rId4" Target="../slideLayouts/slideLayout4.xml" Type="http://schemas.openxmlformats.org/officeDocument/2006/relationships/slideLayout"/>
<Relationship Id="rId5" Target="../slideLayouts/slideLayout5.xml" Type="http://schemas.openxmlformats.org/officeDocument/2006/relationships/slideLayout"/>
<Relationship Id="rId6" Target="../slideLayouts/slideLayout6.xml" Type="http://schemas.openxmlformats.org/officeDocument/2006/relationships/slideLayout"/>
<Relationship Id="rId7" Target="../slideLayouts/slideLayout7.xml" Type="http://schemas.openxmlformats.org/officeDocument/2006/relationships/slideLayout"/>
<Relationship Id="rId8" Target="../slideLayouts/slideLayout8.xml" Type="http://schemas.openxmlformats.org/officeDocument/2006/relationships/slideLayout"/>
<Relationship Id="rId9" Target="../slideLayouts/slideLayout9.xml" Type="http://schemas.openxmlformats.org/officeDocument/2006/relationships/slideLayout"/>
</Relationships>

</file>

<file path=ppt/slideMasters/_rels/slideMaster2.xml.rels><?xml version="1.0" encoding="UTF-8" standalone="no"?>
<Relationships xmlns="http://schemas.openxmlformats.org/package/2006/relationships">
<Relationship Id="rId1" Target="../slideLayouts/slideLayout12.xml" Type="http://schemas.openxmlformats.org/officeDocument/2006/relationships/slideLayout"/>
<Relationship Id="rId10" Target="../slideLayouts/slideLayout21.xml" Type="http://schemas.openxmlformats.org/officeDocument/2006/relationships/slideLayout"/>
<Relationship Id="rId11" Target="../slideLayouts/slideLayout22.xml" Type="http://schemas.openxmlformats.org/officeDocument/2006/relationships/slideLayout"/>
<Relationship Id="rId12" Target="../theme/theme2.xml" Type="http://schemas.openxmlformats.org/officeDocument/2006/relationships/theme"/>
<Relationship Id="rId2" Target="../slideLayouts/slideLayout13.xml" Type="http://schemas.openxmlformats.org/officeDocument/2006/relationships/slideLayout"/>
<Relationship Id="rId3" Target="../slideLayouts/slideLayout14.xml" Type="http://schemas.openxmlformats.org/officeDocument/2006/relationships/slideLayout"/>
<Relationship Id="rId4" Target="../slideLayouts/slideLayout15.xml" Type="http://schemas.openxmlformats.org/officeDocument/2006/relationships/slideLayout"/>
<Relationship Id="rId5" Target="../slideLayouts/slideLayout16.xml" Type="http://schemas.openxmlformats.org/officeDocument/2006/relationships/slideLayout"/>
<Relationship Id="rId6" Target="../slideLayouts/slideLayout17.xml" Type="http://schemas.openxmlformats.org/officeDocument/2006/relationships/slideLayout"/>
<Relationship Id="rId7" Target="../slideLayouts/slideLayout18.xml" Type="http://schemas.openxmlformats.org/officeDocument/2006/relationships/slideLayout"/>
<Relationship Id="rId8" Target="../slideLayouts/slideLayout19.xml" Type="http://schemas.openxmlformats.org/officeDocument/2006/relationships/slideLayout"/>
<Relationship Id="rId9" Target="../slideLayouts/slideLayout20.xml" Type="http://schemas.openxmlformats.org/officeDocument/2006/relationships/slideLayout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92A0ED-80F3-4E01-9D57-5B662C082524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>
                <a:solidFill>
                  <a:srgbClr val="E08D8B"/>
                </a:solidFill>
              </a:defRPr>
            </a:lvl1pPr>
          </a:lstStyle>
          <a:p>
            <a:fld id="{E60471EE-B65B-4BFB-9FA7-9C2D0F64D708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817DC5-7F2D-4CBE-A8DF-91892F9ED9D1}" type="datetimeFigureOut">
              <a:rPr lang="es-ES">
                <a:solidFill>
                  <a:srgbClr val="D52B1E">
                    <a:tint val="75000"/>
                  </a:srgbClr>
                </a:solidFill>
              </a:rPr>
              <a:pPr>
                <a:defRPr/>
              </a:pPr>
              <a:t>15/06/2021</a:t>
            </a:fld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srgbClr val="D52B1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>
                <a:solidFill>
                  <a:srgbClr val="E08D8B"/>
                </a:solidFill>
              </a:defRPr>
            </a:lvl1pPr>
          </a:lstStyle>
          <a:p>
            <a:pPr>
              <a:defRPr/>
            </a:pPr>
            <a:fld id="{9BE3B156-C7EE-4F4F-8B61-608F6BCF7DC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635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.png" Type="http://schemas.openxmlformats.org/officeDocument/2006/relationships/image"/>
<Relationship Id="rId3" Target="../media/image2.jpg" Type="http://schemas.openxmlformats.org/officeDocument/2006/relationships/image"/>
</Relationships>

</file>

<file path=ppt/slides/_rels/slide10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notesSlides/notesSlide3.xml" Type="http://schemas.openxmlformats.org/officeDocument/2006/relationships/notesSlide"/>
<Relationship Id="rId3" Target="../media/image4.png" Type="http://schemas.openxmlformats.org/officeDocument/2006/relationships/image"/>
</Relationships>

</file>

<file path=ppt/slides/_rels/slide11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1.png" Type="http://schemas.openxmlformats.org/officeDocument/2006/relationships/image"/>
<Relationship Id="rId3" Target="../media/image4.png" Type="http://schemas.openxmlformats.org/officeDocument/2006/relationships/image"/>
</Relationships>

</file>

<file path=ppt/slides/_rels/slide12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2.png" Type="http://schemas.openxmlformats.org/officeDocument/2006/relationships/image"/>
<Relationship Id="rId3" Target="../media/image4.png" Type="http://schemas.openxmlformats.org/officeDocument/2006/relationships/image"/>
</Relationships>

</file>

<file path=ppt/slides/_rels/slide13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3.png" Type="http://schemas.openxmlformats.org/officeDocument/2006/relationships/image"/>
<Relationship Id="rId3" Target="http://www.icex.es/icexnext" TargetMode="External" Type="http://schemas.openxmlformats.org/officeDocument/2006/relationships/hyperlink"/>
<Relationship Id="rId4" Target="../media/image4.png" Type="http://schemas.openxmlformats.org/officeDocument/2006/relationships/image"/>
</Relationships>

</file>

<file path=ppt/slides/_rels/slide14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4.png" Type="http://schemas.openxmlformats.org/officeDocument/2006/relationships/image"/>
<Relationship Id="rId3" Target="../media/image4.png" Type="http://schemas.openxmlformats.org/officeDocument/2006/relationships/image"/>
</Relationships>

</file>

<file path=ppt/slides/_rels/slide15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5.png" Type="http://schemas.openxmlformats.org/officeDocument/2006/relationships/image"/>
<Relationship Id="rId3" Target="http://www.icex.es/actividades" TargetMode="External" Type="http://schemas.openxmlformats.org/officeDocument/2006/relationships/hyperlink"/>
<Relationship Id="rId4" Target="../media/image4.png" Type="http://schemas.openxmlformats.org/officeDocument/2006/relationships/image"/>
</Relationships>

</file>

<file path=ppt/slides/_rels/slide16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6.png" Type="http://schemas.openxmlformats.org/officeDocument/2006/relationships/image"/>
<Relationship Id="rId3" Target="http://www.icex.es/organismosmultilaterales" TargetMode="External" Type="http://schemas.openxmlformats.org/officeDocument/2006/relationships/hyperlink"/>
<Relationship Id="rId4" Target="../media/image4.png" Type="http://schemas.openxmlformats.org/officeDocument/2006/relationships/image"/>
</Relationships>

</file>

<file path=ppt/slides/_rels/slide17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7.png" Type="http://schemas.openxmlformats.org/officeDocument/2006/relationships/image"/>
<Relationship Id="rId3" Target="../media/image4.png" Type="http://schemas.openxmlformats.org/officeDocument/2006/relationships/image"/>
</Relationships>

</file>

<file path=ppt/slides/_rels/slide18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8.png" Type="http://schemas.openxmlformats.org/officeDocument/2006/relationships/image"/>
<Relationship Id="rId3" Target="http://www.icex.es/actividades" TargetMode="External" Type="http://schemas.openxmlformats.org/officeDocument/2006/relationships/hyperlink"/>
<Relationship Id="rId4" Target="../media/image4.png" Type="http://schemas.openxmlformats.org/officeDocument/2006/relationships/image"/>
</Relationships>

</file>

<file path=ppt/slides/_rels/slide19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https://www.desafia.gob.es/" TargetMode="External" Type="http://schemas.openxmlformats.org/officeDocument/2006/relationships/hyperlink"/>
<Relationship Id="rId3" Target="http://www.icex.es/suoficinaenelexterior" TargetMode="External" Type="http://schemas.openxmlformats.org/officeDocument/2006/relationships/hyperlink"/>
<Relationship Id="rId4" Target="../media/image19.png" Type="http://schemas.openxmlformats.org/officeDocument/2006/relationships/image"/>
<Relationship Id="rId5" Target="../media/image4.png" Type="http://schemas.openxmlformats.org/officeDocument/2006/relationships/image"/>
</Relationships>

</file>

<file path=ppt/slides/_rels/slide2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3.png" Type="http://schemas.openxmlformats.org/officeDocument/2006/relationships/image"/>
<Relationship Id="rId3" Target="../media/image4.png" Type="http://schemas.openxmlformats.org/officeDocument/2006/relationships/image"/>
</Relationships>

</file>

<file path=ppt/slides/_rels/slide20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20.png" Type="http://schemas.openxmlformats.org/officeDocument/2006/relationships/image"/>
<Relationship Id="rId3" Target="http://www.investinspain.org/" TargetMode="External" Type="http://schemas.openxmlformats.org/officeDocument/2006/relationships/hyperlink"/>
<Relationship Id="rId4" Target="../media/image4.png" Type="http://schemas.openxmlformats.org/officeDocument/2006/relationships/image"/>
</Relationships>

</file>

<file path=ppt/slides/_rels/slide21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21.png" Type="http://schemas.openxmlformats.org/officeDocument/2006/relationships/image"/>
<Relationship Id="rId3" Target="http://www.investinspain.org/" TargetMode="External" Type="http://schemas.openxmlformats.org/officeDocument/2006/relationships/hyperlink"/>
<Relationship Id="rId4" Target="../media/image4.png" Type="http://schemas.openxmlformats.org/officeDocument/2006/relationships/image"/>
</Relationships>

</file>

<file path=ppt/slides/_rels/slide22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notesSlides/notesSlide4.xml" Type="http://schemas.openxmlformats.org/officeDocument/2006/relationships/notesSlide"/>
<Relationship Id="rId3" Target="../media/image22.png" Type="http://schemas.openxmlformats.org/officeDocument/2006/relationships/image"/>
<Relationship Id="rId4" Target="../media/image4.png" Type="http://schemas.openxmlformats.org/officeDocument/2006/relationships/image"/>
</Relationships>

</file>

<file path=ppt/slides/_rels/slide23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notesSlides/notesSlide5.xml" Type="http://schemas.openxmlformats.org/officeDocument/2006/relationships/notesSlide"/>
<Relationship Id="rId3" Target="../media/image4.png" Type="http://schemas.openxmlformats.org/officeDocument/2006/relationships/image"/>
<Relationship Id="rId4" Target="../media/image23.png" Type="http://schemas.openxmlformats.org/officeDocument/2006/relationships/image"/>
</Relationships>

</file>

<file path=ppt/slides/_rels/slide24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notesSlides/notesSlide6.xml" Type="http://schemas.openxmlformats.org/officeDocument/2006/relationships/notesSlide"/>
<Relationship Id="rId3" Target="../media/image24.png" Type="http://schemas.openxmlformats.org/officeDocument/2006/relationships/image"/>
<Relationship Id="rId4" Target="http://www.spainbusiness.com/" TargetMode="External" Type="http://schemas.openxmlformats.org/officeDocument/2006/relationships/hyperlink"/>
<Relationship Id="rId5" Target="http://www.foodswinesfromspain.com/" TargetMode="External" Type="http://schemas.openxmlformats.org/officeDocument/2006/relationships/hyperlink"/>
<Relationship Id="rId6" Target="http://www.interiorsfromspain.com/" TargetMode="External" Type="http://schemas.openxmlformats.org/officeDocument/2006/relationships/hyperlink"/>
<Relationship Id="rId7" Target="http://www.audiovisualfromspain.com/" TargetMode="External" Type="http://schemas.openxmlformats.org/officeDocument/2006/relationships/hyperlink"/>
<Relationship Id="rId8" Target="../media/image4.png" Type="http://schemas.openxmlformats.org/officeDocument/2006/relationships/image"/>
</Relationships>

</file>

<file path=ppt/slides/_rels/slide25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http://www.icex.es/publicaciones" TargetMode="External" Type="http://schemas.openxmlformats.org/officeDocument/2006/relationships/hyperlink"/>
<Relationship Id="rId3" Target="http://www.icex.es/elexportador" TargetMode="External" Type="http://schemas.openxmlformats.org/officeDocument/2006/relationships/hyperlink"/>
<Relationship Id="rId4" Target="../media/image25.png" Type="http://schemas.openxmlformats.org/officeDocument/2006/relationships/image"/>
<Relationship Id="rId5" Target="../media/image26.png" Type="http://schemas.openxmlformats.org/officeDocument/2006/relationships/image"/>
<Relationship Id="rId6" Target="../media/image4.png" Type="http://schemas.openxmlformats.org/officeDocument/2006/relationships/image"/>
</Relationships>

</file>

<file path=ppt/slides/_rels/slide26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27.png" Type="http://schemas.openxmlformats.org/officeDocument/2006/relationships/image"/>
<Relationship Id="rId3" Target="http://www.icex.es/oportunidades" TargetMode="External" Type="http://schemas.openxmlformats.org/officeDocument/2006/relationships/hyperlink"/>
<Relationship Id="rId4" Target="../media/image4.png" Type="http://schemas.openxmlformats.org/officeDocument/2006/relationships/image"/>
</Relationships>

</file>

<file path=ppt/slides/_rels/slide27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notesSlides/notesSlide7.xml" Type="http://schemas.openxmlformats.org/officeDocument/2006/relationships/notesSlide"/>
<Relationship Id="rId3" Target="../media/image28.jpeg" Type="http://schemas.openxmlformats.org/officeDocument/2006/relationships/image"/>
<Relationship Id="rId4" Target="../media/image29.png" Type="http://schemas.openxmlformats.org/officeDocument/2006/relationships/image"/>
<Relationship Id="rId5" Target="mailto:informacion@icex.es" TargetMode="External" Type="http://schemas.openxmlformats.org/officeDocument/2006/relationships/hyperlink"/>
</Relationships>

</file>

<file path=ppt/slides/_rels/slide28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30.png" Type="http://schemas.openxmlformats.org/officeDocument/2006/relationships/image"/>
<Relationship Id="rId3" Target="http://www.icex.es/serviciospersonalizados" TargetMode="External" Type="http://schemas.openxmlformats.org/officeDocument/2006/relationships/hyperlink"/>
<Relationship Id="rId4" Target="../media/image4.png" Type="http://schemas.openxmlformats.org/officeDocument/2006/relationships/image"/>
</Relationships>

</file>

<file path=ppt/slides/_rels/slide29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31.png" Type="http://schemas.openxmlformats.org/officeDocument/2006/relationships/image"/>
<Relationship Id="rId3" Target="http://www.icex.es/asesoramientoinversiones" TargetMode="External" Type="http://schemas.openxmlformats.org/officeDocument/2006/relationships/hyperlink"/>
<Relationship Id="rId4" Target="http://www.icex.es/pymeinvierte" TargetMode="External" Type="http://schemas.openxmlformats.org/officeDocument/2006/relationships/hyperlink"/>
<Relationship Id="rId5" Target="../media/image4.png" Type="http://schemas.openxmlformats.org/officeDocument/2006/relationships/image"/>
</Relationships>

</file>

<file path=ppt/slides/_rels/slide3.xml.rels><?xml version="1.0" encoding="UTF-8" standalone="no"?>
<Relationships xmlns="http://schemas.openxmlformats.org/package/2006/relationships">
<Relationship Id="rId1" Target="../slideLayouts/slideLayout12.xml" Type="http://schemas.openxmlformats.org/officeDocument/2006/relationships/slideLayout"/>
<Relationship Id="rId2" Target="../media/image5.jpeg" Type="http://schemas.openxmlformats.org/officeDocument/2006/relationships/image"/>
<Relationship Id="rId3" Target="../media/image4.png" Type="http://schemas.openxmlformats.org/officeDocument/2006/relationships/image"/>
</Relationships>

</file>

<file path=ppt/slides/_rels/slide30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http://www.icex.es/simuladordecostes" TargetMode="External" Type="http://schemas.openxmlformats.org/officeDocument/2006/relationships/hyperlink"/>
<Relationship Id="rId3" Target="../media/image32.png" Type="http://schemas.openxmlformats.org/officeDocument/2006/relationships/image"/>
<Relationship Id="rId4" Target="../media/image4.png" Type="http://schemas.openxmlformats.org/officeDocument/2006/relationships/image"/>
</Relationships>

</file>

<file path=ppt/slides/_rels/slide31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33.png" Type="http://schemas.openxmlformats.org/officeDocument/2006/relationships/image"/>
<Relationship Id="rId3" Target="http://www.icex.es/aulavirtual" TargetMode="External" Type="http://schemas.openxmlformats.org/officeDocument/2006/relationships/hyperlink"/>
<Relationship Id="rId4" Target="http://www.icex.es/actividades" TargetMode="External" Type="http://schemas.openxmlformats.org/officeDocument/2006/relationships/hyperlink"/>
<Relationship Id="rId5" Target="http://www.icex.es/becas" TargetMode="External" Type="http://schemas.openxmlformats.org/officeDocument/2006/relationships/hyperlink"/>
<Relationship Id="rId6" Target="../media/image4.png" Type="http://schemas.openxmlformats.org/officeDocument/2006/relationships/image"/>
<Relationship Id="rId7" Target="../media/image34.png" Type="http://schemas.openxmlformats.org/officeDocument/2006/relationships/image"/>
<Relationship Id="rId8" Target="http://www.ceco.es/" TargetMode="External" Type="http://schemas.openxmlformats.org/officeDocument/2006/relationships/hyperlink"/>
</Relationships>

</file>

<file path=ppt/slides/_rels/slide32.xml.rels><?xml version="1.0" encoding="UTF-8" standalone="no"?>
<Relationships xmlns="http://schemas.openxmlformats.org/package/2006/relationships">
<Relationship Id="rId1" Target="../slideLayouts/slideLayout2.xml" Type="http://schemas.openxmlformats.org/officeDocument/2006/relationships/slideLayout"/>
<Relationship Id="rId2" Target="http://www.icex.es/" TargetMode="External" Type="http://schemas.openxmlformats.org/officeDocument/2006/relationships/hyperlink"/>
<Relationship Id="rId3" Target="../media/image2.jpg" Type="http://schemas.openxmlformats.org/officeDocument/2006/relationships/image"/>
</Relationships>

</file>

<file path=ppt/slides/_rels/slide4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6.png" Type="http://schemas.openxmlformats.org/officeDocument/2006/relationships/image"/>
<Relationship Id="rId3" Target="../media/image4.png" Type="http://schemas.openxmlformats.org/officeDocument/2006/relationships/image"/>
</Relationships>

</file>

<file path=ppt/slides/_rels/slide5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notesSlides/notesSlide1.xml" Type="http://schemas.openxmlformats.org/officeDocument/2006/relationships/notesSlide"/>
<Relationship Id="rId3" Target="../media/image7.png" Type="http://schemas.openxmlformats.org/officeDocument/2006/relationships/image"/>
<Relationship Id="rId4" Target="../media/image4.png" Type="http://schemas.openxmlformats.org/officeDocument/2006/relationships/image"/>
</Relationships>

</file>

<file path=ppt/slides/_rels/slide6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8.png" Type="http://schemas.openxmlformats.org/officeDocument/2006/relationships/image"/>
<Relationship Id="rId3" Target="../media/image4.png" Type="http://schemas.openxmlformats.org/officeDocument/2006/relationships/image"/>
</Relationships>

</file>

<file path=ppt/slides/_rels/slide7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9.jpeg" Type="http://schemas.openxmlformats.org/officeDocument/2006/relationships/image"/>
<Relationship Id="rId3" Target="../media/image4.png" Type="http://schemas.openxmlformats.org/officeDocument/2006/relationships/image"/>
</Relationships>

</file>

<file path=ppt/slides/_rels/slide8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0.png" Type="http://schemas.openxmlformats.org/officeDocument/2006/relationships/image"/>
<Relationship Id="rId3" Target="../media/image4.png" Type="http://schemas.openxmlformats.org/officeDocument/2006/relationships/image"/>
</Relationships>

</file>

<file path=ppt/slides/_rels/slide9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notesSlides/notesSlide2.xml" Type="http://schemas.openxmlformats.org/officeDocument/2006/relationships/notesSlide"/>
<Relationship Id="rId3" Target="../media/image4.png" Type="http://schemas.openxmlformats.org/officeDocument/2006/relationships/image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5000">
                <a:srgbClr val="FFFEF9">
                  <a:alpha val="66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8" name="CuadroTexto 7"/>
          <p:cNvSpPr txBox="1">
            <a:spLocks noChangeArrowheads="1"/>
          </p:cNvSpPr>
          <p:nvPr/>
        </p:nvSpPr>
        <p:spPr bwMode="auto">
          <a:xfrm>
            <a:off x="2794000" y="3429000"/>
            <a:ext cx="6070600" cy="11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4100"/>
              </a:lnSpc>
            </a:pPr>
            <a:r>
              <a:rPr lang="en-GB" sz="4800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At the service of internationalisation</a:t>
            </a:r>
            <a:endParaRPr lang="es-ES" sz="4800" u="none" dirty="0">
              <a:solidFill>
                <a:schemeClr val="tx2"/>
              </a:solidFill>
              <a:latin typeface="HelveticaNeueLT Pro 45 Lt" panose="020B0403020202020204" pitchFamily="34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3684588" y="4565650"/>
            <a:ext cx="511016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C6F8110-C83F-40F5-B999-BE345EFB7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90" y="346224"/>
            <a:ext cx="3539726" cy="6214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514350" y="1510881"/>
            <a:ext cx="3014294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GB" sz="1600" u="none" dirty="0">
                <a:latin typeface="+mn-lt"/>
              </a:rPr>
              <a:t>beneficiaries of the ICEX Scholarship Programme</a:t>
            </a:r>
            <a:endParaRPr lang="es-ES" sz="1600" u="none" dirty="0">
              <a:latin typeface="+mn-lt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14350" y="2813857"/>
            <a:ext cx="3689350" cy="585801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GB" sz="1600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training actions on market analysis, taking part in 8,038 business actions.</a:t>
            </a:r>
            <a:endParaRPr lang="es-ES" sz="1600" u="none" dirty="0">
              <a:solidFill>
                <a:schemeClr val="tx2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7" name="Rectángulo 6"/>
          <p:cNvSpPr>
            <a:spLocks noChangeArrowheads="1"/>
          </p:cNvSpPr>
          <p:nvPr/>
        </p:nvSpPr>
        <p:spPr bwMode="auto">
          <a:xfrm>
            <a:off x="4664201" y="1517157"/>
            <a:ext cx="4011612" cy="58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GB" sz="1600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Spanish company users with services granted in 2020.</a:t>
            </a:r>
            <a:endParaRPr lang="es-ES" u="none" dirty="0">
              <a:solidFill>
                <a:srgbClr val="070101"/>
              </a:solidFill>
              <a:latin typeface="HelveticaNeueLT Pro 75 Bd (Títulos)"/>
            </a:endParaRPr>
          </a:p>
        </p:txBody>
      </p:sp>
      <p:sp>
        <p:nvSpPr>
          <p:cNvPr id="8" name="Rectángulo 7"/>
          <p:cNvSpPr>
            <a:spLocks noChangeArrowheads="1"/>
          </p:cNvSpPr>
          <p:nvPr/>
        </p:nvSpPr>
        <p:spPr bwMode="auto">
          <a:xfrm>
            <a:off x="4647785" y="2930208"/>
            <a:ext cx="426243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GB" sz="1600" u="none" dirty="0">
                <a:latin typeface="HelveticaNeueLT Pro 45 Lt" panose="020B0403020202020204" pitchFamily="34" charset="0"/>
              </a:rPr>
              <a:t>companies registered in the Virtual Classroom</a:t>
            </a:r>
            <a:endParaRPr lang="es-ES" sz="1600" u="none" dirty="0">
              <a:latin typeface="HelveticaNeueLT Pro 45 Lt" panose="020B0403020202020204" pitchFamily="34" charset="0"/>
            </a:endParaRPr>
          </a:p>
        </p:txBody>
      </p:sp>
      <p:sp>
        <p:nvSpPr>
          <p:cNvPr id="10" name="Rectángulo 9"/>
          <p:cNvSpPr>
            <a:spLocks noChangeArrowheads="1"/>
          </p:cNvSpPr>
          <p:nvPr/>
        </p:nvSpPr>
        <p:spPr bwMode="auto">
          <a:xfrm>
            <a:off x="323850" y="712368"/>
            <a:ext cx="11464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5400" u="none" dirty="0">
                <a:latin typeface="+mn-lt"/>
              </a:rPr>
              <a:t> </a:t>
            </a:r>
            <a:r>
              <a:rPr lang="es-ES" sz="3600" u="none" dirty="0">
                <a:latin typeface="+mn-lt"/>
              </a:rPr>
              <a:t>821</a:t>
            </a:r>
          </a:p>
        </p:txBody>
      </p:sp>
      <p:sp>
        <p:nvSpPr>
          <p:cNvPr id="11" name="Rectángulo 10"/>
          <p:cNvSpPr>
            <a:spLocks noChangeArrowheads="1"/>
          </p:cNvSpPr>
          <p:nvPr/>
        </p:nvSpPr>
        <p:spPr bwMode="auto">
          <a:xfrm>
            <a:off x="323850" y="2045507"/>
            <a:ext cx="11464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5400" u="none" dirty="0">
                <a:latin typeface="HelveticaNeueLT Pro 75 Bd (Títulos)"/>
              </a:rPr>
              <a:t> </a:t>
            </a:r>
            <a:r>
              <a:rPr lang="es-ES" sz="3600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141</a:t>
            </a:r>
            <a:endParaRPr lang="es-ES" sz="3600" u="none" dirty="0">
              <a:latin typeface="HelveticaNeueLT Pro 45 Lt" panose="020B0403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507999" y="4175487"/>
            <a:ext cx="3878677" cy="84228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GB" sz="1600" u="none" dirty="0">
                <a:latin typeface="HelveticaNeueLT Pro 45 Lt" panose="020B0403020202020204" pitchFamily="34" charset="0"/>
              </a:rPr>
              <a:t>queries resolved through the </a:t>
            </a:r>
            <a:r>
              <a:rPr lang="en-GB" sz="1600" i="1" u="none" dirty="0">
                <a:latin typeface="HelveticaNeueLT Pro 45 Lt" panose="020B0403020202020204" pitchFamily="34" charset="0"/>
              </a:rPr>
              <a:t>Ventana Global </a:t>
            </a:r>
            <a:r>
              <a:rPr lang="en-GB" sz="1600" u="none" dirty="0">
                <a:latin typeface="HelveticaNeueLT Pro 45 Lt" panose="020B0403020202020204" pitchFamily="34" charset="0"/>
              </a:rPr>
              <a:t>service, addressing the needs of 27,916 companies.</a:t>
            </a:r>
            <a:endParaRPr lang="es-ES" sz="1600" u="none" dirty="0">
              <a:latin typeface="HelveticaNeueLT Pro 45 Lt" panose="020B0403020202020204" pitchFamily="34" charset="0"/>
            </a:endParaRPr>
          </a:p>
        </p:txBody>
      </p:sp>
      <p:sp>
        <p:nvSpPr>
          <p:cNvPr id="18" name="Rectángulo 17"/>
          <p:cNvSpPr>
            <a:spLocks noChangeArrowheads="1"/>
          </p:cNvSpPr>
          <p:nvPr/>
        </p:nvSpPr>
        <p:spPr bwMode="auto">
          <a:xfrm>
            <a:off x="323850" y="3414756"/>
            <a:ext cx="1787669" cy="121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5400" u="none" dirty="0">
                <a:latin typeface="HelveticaNeueLT Pro 75 Bd (Títulos)"/>
              </a:rPr>
              <a:t> </a:t>
            </a:r>
            <a:r>
              <a:rPr lang="es-ES" sz="3600" u="none" dirty="0">
                <a:latin typeface="HelveticaNeueLT Pro 45 Lt" panose="020B0403020202020204" pitchFamily="34" charset="0"/>
              </a:rPr>
              <a:t>50,924</a:t>
            </a:r>
          </a:p>
        </p:txBody>
      </p:sp>
      <p:cxnSp>
        <p:nvCxnSpPr>
          <p:cNvPr id="22" name="Conector recto 21"/>
          <p:cNvCxnSpPr/>
          <p:nvPr/>
        </p:nvCxnSpPr>
        <p:spPr>
          <a:xfrm>
            <a:off x="473075" y="1083526"/>
            <a:ext cx="0" cy="951298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73075" y="3726942"/>
            <a:ext cx="0" cy="1237556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>
            <a:spLocks noChangeArrowheads="1"/>
          </p:cNvSpPr>
          <p:nvPr/>
        </p:nvSpPr>
        <p:spPr bwMode="auto">
          <a:xfrm>
            <a:off x="4680076" y="937720"/>
            <a:ext cx="15953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3600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30,198</a:t>
            </a:r>
          </a:p>
        </p:txBody>
      </p:sp>
      <p:cxnSp>
        <p:nvCxnSpPr>
          <p:cNvPr id="28" name="Conector recto 27"/>
          <p:cNvCxnSpPr/>
          <p:nvPr/>
        </p:nvCxnSpPr>
        <p:spPr>
          <a:xfrm>
            <a:off x="4568951" y="1048357"/>
            <a:ext cx="0" cy="900112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/>
          <p:cNvSpPr>
            <a:spLocks noChangeArrowheads="1"/>
          </p:cNvSpPr>
          <p:nvPr/>
        </p:nvSpPr>
        <p:spPr bwMode="auto">
          <a:xfrm>
            <a:off x="4635085" y="2334895"/>
            <a:ext cx="15953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3600" u="none" dirty="0">
                <a:latin typeface="HelveticaNeueLT Pro 45 Lt" panose="020B0403020202020204" pitchFamily="34" charset="0"/>
              </a:rPr>
              <a:t>57,709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1283" name="CuadroTexto 37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 dirty="0">
                <a:solidFill>
                  <a:schemeClr val="tx2"/>
                </a:solidFill>
                <a:latin typeface="+mn-lt"/>
              </a:rPr>
              <a:t>Figures for 2020</a:t>
            </a:r>
            <a:endParaRPr lang="es-ES" sz="1200" u="none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9" name="Rectángulo 38"/>
          <p:cNvSpPr>
            <a:spLocks noChangeArrowheads="1"/>
          </p:cNvSpPr>
          <p:nvPr/>
        </p:nvSpPr>
        <p:spPr bwMode="auto">
          <a:xfrm>
            <a:off x="560387" y="5712143"/>
            <a:ext cx="4036665" cy="5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GB" sz="1600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project managed by ICEX-Invest in Spain have helped to create 12,064 jobs. </a:t>
            </a:r>
            <a:endParaRPr lang="es-ES" sz="1600" u="none" dirty="0">
              <a:solidFill>
                <a:schemeClr val="tx2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40" name="Rectángulo 39"/>
          <p:cNvSpPr>
            <a:spLocks noChangeArrowheads="1"/>
          </p:cNvSpPr>
          <p:nvPr/>
        </p:nvSpPr>
        <p:spPr bwMode="auto">
          <a:xfrm>
            <a:off x="571500" y="5113655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3600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40</a:t>
            </a:r>
          </a:p>
        </p:txBody>
      </p:sp>
      <p:cxnSp>
        <p:nvCxnSpPr>
          <p:cNvPr id="41" name="Conector recto 40"/>
          <p:cNvCxnSpPr/>
          <p:nvPr/>
        </p:nvCxnSpPr>
        <p:spPr>
          <a:xfrm>
            <a:off x="463550" y="5267643"/>
            <a:ext cx="0" cy="957262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91" name="Marcador de número de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338A89F5-E1EE-41E9-A5E8-D0EF23FB1E9F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10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8DA0DA24-D824-4250-9645-E384D5427D25}"/>
              </a:ext>
            </a:extLst>
          </p:cNvPr>
          <p:cNvSpPr/>
          <p:nvPr/>
        </p:nvSpPr>
        <p:spPr>
          <a:xfrm>
            <a:off x="4675749" y="4184738"/>
            <a:ext cx="4262436" cy="58580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s-ES" sz="1600" u="none" dirty="0" err="1">
                <a:solidFill>
                  <a:schemeClr val="tx2"/>
                </a:solidFill>
                <a:latin typeface="HelveticaNeueLT Pro 45 Lt" panose="020B0403020202020204" pitchFamily="34" charset="0"/>
              </a:rPr>
              <a:t>Industry</a:t>
            </a:r>
            <a:r>
              <a:rPr lang="es-ES" sz="1600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600" u="none" dirty="0" err="1">
                <a:solidFill>
                  <a:schemeClr val="tx2"/>
                </a:solidFill>
                <a:latin typeface="HelveticaNeueLT Pro 45 Lt" panose="020B0403020202020204" pitchFamily="34" charset="0"/>
              </a:rPr>
              <a:t>reports</a:t>
            </a:r>
            <a:r>
              <a:rPr lang="es-ES" sz="1600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 and 465 country </a:t>
            </a:r>
            <a:r>
              <a:rPr lang="es-ES" sz="1600" u="none" dirty="0" err="1">
                <a:solidFill>
                  <a:schemeClr val="tx2"/>
                </a:solidFill>
                <a:latin typeface="HelveticaNeueLT Pro 45 Lt" panose="020B0403020202020204" pitchFamily="34" charset="0"/>
              </a:rPr>
              <a:t>information</a:t>
            </a:r>
            <a:r>
              <a:rPr lang="es-ES" sz="1600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600" u="none" dirty="0" err="1">
                <a:solidFill>
                  <a:schemeClr val="tx2"/>
                </a:solidFill>
                <a:latin typeface="HelveticaNeueLT Pro 45 Lt" panose="020B0403020202020204" pitchFamily="34" charset="0"/>
              </a:rPr>
              <a:t>documents</a:t>
            </a:r>
            <a:r>
              <a:rPr lang="es-ES" sz="1600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, </a:t>
            </a:r>
            <a:r>
              <a:rPr lang="es-ES" sz="1600" u="none" dirty="0" err="1">
                <a:solidFill>
                  <a:schemeClr val="tx2"/>
                </a:solidFill>
                <a:latin typeface="HelveticaNeueLT Pro 45 Lt" panose="020B0403020202020204" pitchFamily="34" charset="0"/>
              </a:rPr>
              <a:t>published</a:t>
            </a:r>
            <a:r>
              <a:rPr lang="es-ES" sz="1600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 on www.icex.es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05FE58DD-2FFC-48F7-ABB1-38F631214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798" y="3416388"/>
            <a:ext cx="11464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5400" u="none" dirty="0">
                <a:latin typeface="HelveticaNeueLT Pro 75 Bd (Títulos)"/>
              </a:rPr>
              <a:t> </a:t>
            </a:r>
            <a:r>
              <a:rPr lang="es-ES" sz="3600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870</a:t>
            </a:r>
            <a:endParaRPr lang="es-ES" sz="3600" u="none" dirty="0">
              <a:latin typeface="HelveticaNeueLT Pro 45 Lt" panose="020B0403020202020204" pitchFamily="34" charset="0"/>
            </a:endParaRP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112687AF-20EB-4F3A-B066-E834750AA466}"/>
              </a:ext>
            </a:extLst>
          </p:cNvPr>
          <p:cNvCxnSpPr/>
          <p:nvPr/>
        </p:nvCxnSpPr>
        <p:spPr>
          <a:xfrm>
            <a:off x="463551" y="2383766"/>
            <a:ext cx="0" cy="957262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1">
            <a:extLst>
              <a:ext uri="{FF2B5EF4-FFF2-40B4-BE49-F238E27FC236}">
                <a16:creationId xmlns:a16="http://schemas.microsoft.com/office/drawing/2014/main" id="{8E25AB99-EEC7-40DC-A450-0863B389E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509" y="5708579"/>
            <a:ext cx="3616983" cy="5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GB" sz="1600" u="none" dirty="0">
                <a:latin typeface="HelveticaNeueLT Pro 45 Lt" panose="020B0403020202020204" pitchFamily="34" charset="0"/>
              </a:rPr>
              <a:t>Trade missions with participation in 145 business actions.</a:t>
            </a:r>
            <a:endParaRPr lang="es-ES" sz="1600" u="none" dirty="0">
              <a:latin typeface="HelveticaNeueLT Pro 45 Lt" panose="020B0403020202020204" pitchFamily="34" charset="0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76AF39BA-960D-47E5-A723-1BBFD16E5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6809" y="5113266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3600" u="none" dirty="0">
                <a:latin typeface="HelveticaNeueLT Pro 45 Lt" panose="020B0403020202020204" pitchFamily="34" charset="0"/>
              </a:rPr>
              <a:t>69</a:t>
            </a: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A167FCAD-6B0F-4016-B473-B1FA6005111E}"/>
              </a:ext>
            </a:extLst>
          </p:cNvPr>
          <p:cNvCxnSpPr/>
          <p:nvPr/>
        </p:nvCxnSpPr>
        <p:spPr>
          <a:xfrm>
            <a:off x="4576154" y="2349614"/>
            <a:ext cx="0" cy="951298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43D14CA8-5130-42FB-A2C6-2B8A3A964E07}"/>
              </a:ext>
            </a:extLst>
          </p:cNvPr>
          <p:cNvCxnSpPr/>
          <p:nvPr/>
        </p:nvCxnSpPr>
        <p:spPr>
          <a:xfrm>
            <a:off x="4576155" y="5245210"/>
            <a:ext cx="0" cy="951298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3DC6E2A2-75DE-4004-9B46-9DE12A291221}"/>
              </a:ext>
            </a:extLst>
          </p:cNvPr>
          <p:cNvCxnSpPr/>
          <p:nvPr/>
        </p:nvCxnSpPr>
        <p:spPr>
          <a:xfrm>
            <a:off x="4566630" y="3767089"/>
            <a:ext cx="0" cy="957262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65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95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45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95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10" grpId="0"/>
      <p:bldP spid="11" grpId="0"/>
      <p:bldP spid="17" grpId="0"/>
      <p:bldP spid="18" grpId="0"/>
      <p:bldP spid="27" grpId="0"/>
      <p:bldP spid="29" grpId="0"/>
      <p:bldP spid="39" grpId="0"/>
      <p:bldP spid="40" grpId="0"/>
      <p:bldP spid="37" grpId="0"/>
      <p:bldP spid="38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229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025BFE75-5BC0-48A4-9EF7-4C5A137787DE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11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293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solidFill>
                  <a:schemeClr val="bg1"/>
                </a:solidFill>
                <a:latin typeface="+mn-lt"/>
              </a:rPr>
              <a:t>Services</a:t>
            </a:r>
            <a:endParaRPr lang="es-ES" sz="1200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08013" y="1287262"/>
            <a:ext cx="5092700" cy="3479048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749300" y="1768475"/>
            <a:ext cx="4754855" cy="275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GB" sz="3500" u="none" dirty="0">
                <a:solidFill>
                  <a:schemeClr val="bg1"/>
                </a:solidFill>
                <a:latin typeface="HelveticaNeueLT Pro 75 Bd (Títulos)"/>
              </a:rPr>
              <a:t>What do we offer?</a:t>
            </a:r>
            <a:endParaRPr lang="es-ES" sz="3500" u="none" dirty="0">
              <a:solidFill>
                <a:schemeClr val="bg1"/>
              </a:solidFill>
              <a:latin typeface="HelveticaNeueLT Pro 75 Bd (Títulos)"/>
            </a:endParaRPr>
          </a:p>
          <a:p>
            <a:pPr>
              <a:lnSpc>
                <a:spcPts val="2100"/>
              </a:lnSpc>
              <a:spcBef>
                <a:spcPts val="1200"/>
              </a:spcBef>
            </a:pPr>
            <a:r>
              <a:rPr lang="en-GB" u="none" dirty="0">
                <a:solidFill>
                  <a:schemeClr val="bg1"/>
                </a:solidFill>
                <a:latin typeface="HelveticaNeueLT Pro 75 Bd (Títulos)"/>
              </a:rPr>
              <a:t>Solutions for every company…</a:t>
            </a:r>
            <a:r>
              <a:rPr lang="es-ES" u="none" dirty="0">
                <a:solidFill>
                  <a:schemeClr val="bg1"/>
                </a:solidFill>
                <a:latin typeface="HelveticaNeueLT Pro 75 Bd (Títulos)"/>
              </a:rPr>
              <a:t> </a:t>
            </a:r>
          </a:p>
          <a:p>
            <a:pPr>
              <a:lnSpc>
                <a:spcPts val="2300"/>
              </a:lnSpc>
              <a:spcBef>
                <a:spcPts val="600"/>
              </a:spcBef>
            </a:pPr>
            <a:r>
              <a:rPr lang="es-ES" sz="1600" u="none" dirty="0">
                <a:solidFill>
                  <a:schemeClr val="bg1"/>
                </a:solidFill>
                <a:latin typeface="HelveticaNeueLT Pro 75 Bd (Títulos)"/>
              </a:rPr>
              <a:t>    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…</a:t>
            </a:r>
            <a:r>
              <a:rPr lang="es-ES" sz="16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to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6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take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6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their</a:t>
            </a:r>
            <a:r>
              <a:rPr lang="en-GB" altLang="ko-KR" sz="1600" u="none" dirty="0">
                <a:solidFill>
                  <a:schemeClr val="bg1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 first steps.</a:t>
            </a:r>
            <a:r>
              <a:rPr lang="es-ES" altLang="ko-KR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 </a:t>
            </a:r>
            <a:b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</a:b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   …</a:t>
            </a:r>
            <a:r>
              <a:rPr lang="es-ES" sz="16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to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n-GB" altLang="ko-KR" sz="1600" u="none" dirty="0">
                <a:solidFill>
                  <a:schemeClr val="bg1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consolidate exports.</a:t>
            </a:r>
            <a:br>
              <a:rPr lang="en-GB" altLang="ko-KR" sz="1600" u="none" dirty="0">
                <a:solidFill>
                  <a:schemeClr val="bg1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</a:b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   …t</a:t>
            </a:r>
            <a:r>
              <a:rPr lang="en-GB" altLang="ko-KR" sz="1600" u="none" dirty="0">
                <a:solidFill>
                  <a:schemeClr val="bg1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o start up operations or invest abroad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.</a:t>
            </a:r>
            <a:b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</a:b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   …</a:t>
            </a:r>
            <a:r>
              <a:rPr lang="es-ES" sz="16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to</a:t>
            </a:r>
            <a:r>
              <a:rPr lang="en-GB" altLang="ko-KR" sz="1600" u="none" dirty="0">
                <a:solidFill>
                  <a:schemeClr val="bg1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 attract investment to Spain.</a:t>
            </a:r>
            <a:r>
              <a:rPr lang="es-ES" altLang="ko-KR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 </a:t>
            </a:r>
            <a:endParaRPr lang="es-ES" sz="1600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  <a:p>
            <a:pPr>
              <a:lnSpc>
                <a:spcPts val="1900"/>
              </a:lnSpc>
              <a:spcBef>
                <a:spcPts val="1200"/>
              </a:spcBef>
            </a:pPr>
            <a:r>
              <a:rPr lang="en-GB" u="none" dirty="0">
                <a:solidFill>
                  <a:schemeClr val="bg1"/>
                </a:solidFill>
                <a:latin typeface="HelveticaNeueLT Pro 75 Bd (Títulos)"/>
              </a:rPr>
              <a:t>Information, advisory and training services</a:t>
            </a:r>
            <a:endParaRPr lang="es-ES" u="none" dirty="0">
              <a:solidFill>
                <a:schemeClr val="bg1"/>
              </a:solidFill>
              <a:latin typeface="HelveticaNeueLT Pro 75 Bd (Títulos)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3316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D5317229-E4B0-4FB4-AA19-F06B97E73277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12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17" name="CuadroTexto 13"/>
          <p:cNvSpPr txBox="1">
            <a:spLocks noChangeArrowheads="1"/>
          </p:cNvSpPr>
          <p:nvPr/>
        </p:nvSpPr>
        <p:spPr bwMode="auto">
          <a:xfrm>
            <a:off x="6373813" y="6329363"/>
            <a:ext cx="2487612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solidFill>
                  <a:schemeClr val="tx2"/>
                </a:solidFill>
                <a:latin typeface="+mn-lt"/>
              </a:rPr>
              <a:t>Starting out</a:t>
            </a:r>
            <a:endParaRPr lang="es-ES" sz="1200" u="none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1 Rectángulo">
            <a:extLst>
              <a:ext uri="{FF2B5EF4-FFF2-40B4-BE49-F238E27FC236}">
                <a16:creationId xmlns:a16="http://schemas.microsoft.com/office/drawing/2014/main" id="{DCD32BBC-C03C-4CE9-933B-32C65711564E}"/>
              </a:ext>
            </a:extLst>
          </p:cNvPr>
          <p:cNvSpPr/>
          <p:nvPr/>
        </p:nvSpPr>
        <p:spPr>
          <a:xfrm>
            <a:off x="0" y="3712"/>
            <a:ext cx="9144000" cy="2489200"/>
          </a:xfrm>
          <a:prstGeom prst="rect">
            <a:avLst/>
          </a:prstGeom>
          <a:gradFill flip="none" rotWithShape="1">
            <a:gsLst>
              <a:gs pos="36000">
                <a:srgbClr val="FFFFFF">
                  <a:alpha val="81000"/>
                </a:srgbClr>
              </a:gs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2974554" y="809626"/>
            <a:ext cx="5877346" cy="2484418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3347023" y="1141413"/>
            <a:ext cx="5032375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3800"/>
              </a:lnSpc>
            </a:pPr>
            <a:r>
              <a:rPr lang="en-GB" sz="3500" u="none" dirty="0">
                <a:solidFill>
                  <a:schemeClr val="bg1"/>
                </a:solidFill>
                <a:latin typeface="+mj-lt"/>
              </a:rPr>
              <a:t>What will you need to do to start exporting?</a:t>
            </a:r>
            <a:endParaRPr lang="es-ES" sz="3500" u="none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ts val="2100"/>
              </a:lnSpc>
              <a:spcBef>
                <a:spcPts val="1200"/>
              </a:spcBef>
            </a:pPr>
            <a:r>
              <a:rPr lang="en-GB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If you have not yet taken the first steps,</a:t>
            </a:r>
            <a:br>
              <a:rPr lang="en-GB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</a:br>
            <a:r>
              <a:rPr lang="en-GB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ICEX can help you as the starter point.</a:t>
            </a:r>
            <a:endParaRPr lang="es-ES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4340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A8871D9E-79ED-4C0D-887F-352C7036BA0F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13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341" name="CuadroTexto 13"/>
          <p:cNvSpPr txBox="1">
            <a:spLocks noChangeArrowheads="1"/>
          </p:cNvSpPr>
          <p:nvPr/>
        </p:nvSpPr>
        <p:spPr bwMode="auto">
          <a:xfrm>
            <a:off x="6896100" y="63293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latin typeface="+mn-lt"/>
              </a:rPr>
              <a:t>Starting out</a:t>
            </a:r>
            <a:endParaRPr lang="es-ES" sz="1200" u="none">
              <a:latin typeface="+mn-lt"/>
            </a:endParaRPr>
          </a:p>
        </p:txBody>
      </p:sp>
      <p:sp>
        <p:nvSpPr>
          <p:cNvPr id="18" name="Rectángulo 17"/>
          <p:cNvSpPr>
            <a:spLocks noChangeArrowheads="1"/>
          </p:cNvSpPr>
          <p:nvPr/>
        </p:nvSpPr>
        <p:spPr bwMode="auto">
          <a:xfrm>
            <a:off x="3522134" y="1304925"/>
            <a:ext cx="490273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3800"/>
              </a:lnSpc>
            </a:pPr>
            <a:r>
              <a:rPr lang="en-GB" sz="3500" u="none" dirty="0">
                <a:latin typeface="+mj-lt"/>
              </a:rPr>
              <a:t>Draw up a strategy</a:t>
            </a:r>
            <a:endParaRPr lang="es-ES" sz="3500" u="none" dirty="0">
              <a:latin typeface="+mj-lt"/>
            </a:endParaRPr>
          </a:p>
        </p:txBody>
      </p:sp>
      <p:sp>
        <p:nvSpPr>
          <p:cNvPr id="20" name="Rectángulo 19"/>
          <p:cNvSpPr>
            <a:spLocks noChangeArrowheads="1"/>
          </p:cNvSpPr>
          <p:nvPr/>
        </p:nvSpPr>
        <p:spPr bwMode="auto">
          <a:xfrm>
            <a:off x="4078288" y="1847850"/>
            <a:ext cx="4346575" cy="5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900"/>
              </a:lnSpc>
            </a:pPr>
            <a:r>
              <a:rPr lang="en-GB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ICEX Next can help you </a:t>
            </a:r>
            <a:br>
              <a:rPr lang="en-GB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</a:br>
            <a:r>
              <a:rPr lang="en-GB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draw up the right strategy</a:t>
            </a:r>
            <a:endParaRPr lang="es-ES" u="none" dirty="0">
              <a:solidFill>
                <a:schemeClr val="tx2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1" name="Rectángulo 20"/>
          <p:cNvSpPr>
            <a:spLocks noChangeArrowheads="1"/>
          </p:cNvSpPr>
          <p:nvPr/>
        </p:nvSpPr>
        <p:spPr bwMode="auto">
          <a:xfrm>
            <a:off x="4121150" y="2674938"/>
            <a:ext cx="4346575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Aft>
                <a:spcPts val="1800"/>
              </a:spcAft>
            </a:pPr>
            <a:r>
              <a:rPr lang="en-GB" altLang="ko-KR" sz="1700" u="none" dirty="0">
                <a:latin typeface="HelveticaNeueLT Pro 45 Lt" panose="020B0403020202020204" pitchFamily="34" charset="0"/>
              </a:rPr>
              <a:t>Specialised professionals will help you set up </a:t>
            </a:r>
            <a:br>
              <a:rPr lang="en-GB" altLang="ko-KR" sz="1700" u="none" dirty="0">
                <a:latin typeface="HelveticaNeueLT Pro 45 Lt" panose="020B0403020202020204" pitchFamily="34" charset="0"/>
              </a:rPr>
            </a:br>
            <a:r>
              <a:rPr lang="en-GB" altLang="ko-KR" sz="1700" u="none" dirty="0">
                <a:latin typeface="HelveticaNeueLT Pro 45 Lt" panose="020B0403020202020204" pitchFamily="34" charset="0"/>
              </a:rPr>
              <a:t>a strategy for internationalisation </a:t>
            </a:r>
            <a:br>
              <a:rPr lang="en-GB" altLang="ko-KR" sz="1700" u="none" dirty="0">
                <a:latin typeface="HelveticaNeueLT Pro 45 Lt" panose="020B0403020202020204" pitchFamily="34" charset="0"/>
              </a:rPr>
            </a:br>
            <a:r>
              <a:rPr lang="en-GB" altLang="ko-KR" sz="1700" u="none" dirty="0">
                <a:latin typeface="HelveticaNeueLT Pro 45 Lt" panose="020B0403020202020204" pitchFamily="34" charset="0"/>
              </a:rPr>
              <a:t>and consolidation abroad.</a:t>
            </a:r>
            <a:r>
              <a:rPr lang="es-ES" altLang="ko-KR" sz="1700" u="none" dirty="0">
                <a:latin typeface="HelveticaNeueLT Pro 45 Lt" panose="020B0403020202020204" pitchFamily="34" charset="0"/>
              </a:rPr>
              <a:t> </a:t>
            </a:r>
            <a:endParaRPr lang="es-ES" sz="1700" u="none" dirty="0">
              <a:latin typeface="HelveticaNeueLT Pro 45 Lt" panose="020B0403020202020204" pitchFamily="34" charset="0"/>
            </a:endParaRPr>
          </a:p>
          <a:p>
            <a:pPr algn="r" eaLnBrk="1" hangingPunct="1"/>
            <a:r>
              <a:rPr lang="es-ES" sz="1700" u="none" dirty="0">
                <a:latin typeface="HelveticaNeueLT Pro 45 Lt" panose="020B0403020202020204" pitchFamily="34" charset="0"/>
              </a:rPr>
              <a:t>ICEX </a:t>
            </a:r>
            <a:r>
              <a:rPr lang="en-GB" altLang="ko-KR" sz="1700" u="none" dirty="0">
                <a:latin typeface="HelveticaNeueLT Pro 45 Lt" panose="020B0403020202020204" pitchFamily="34" charset="0"/>
              </a:rPr>
              <a:t>co-finances 50% of expenses, </a:t>
            </a:r>
            <a:br>
              <a:rPr lang="en-GB" altLang="ko-KR" sz="1700" u="none" dirty="0">
                <a:latin typeface="HelveticaNeueLT Pro 45 Lt" panose="020B0403020202020204" pitchFamily="34" charset="0"/>
              </a:rPr>
            </a:br>
            <a:r>
              <a:rPr lang="en-GB" altLang="ko-KR" sz="1700" u="none" dirty="0">
                <a:latin typeface="HelveticaNeueLT Pro 45 Lt" panose="020B0403020202020204" pitchFamily="34" charset="0"/>
              </a:rPr>
              <a:t>up to a maximum of 15,000 €.</a:t>
            </a:r>
            <a:r>
              <a:rPr lang="es-ES" altLang="ko-KR" sz="1700" u="none" dirty="0">
                <a:latin typeface="HelveticaNeueLT Pro 45 Lt" panose="020B0403020202020204" pitchFamily="34" charset="0"/>
              </a:rPr>
              <a:t> </a:t>
            </a:r>
            <a:endParaRPr lang="es-ES" sz="1700" u="none" dirty="0">
              <a:latin typeface="HelveticaNeueLT Pro 45 Lt" panose="020B0403020202020204" pitchFamily="34" charset="0"/>
            </a:endParaRPr>
          </a:p>
          <a:p>
            <a:pPr algn="r" eaLnBrk="1" hangingPunct="1">
              <a:spcBef>
                <a:spcPts val="1200"/>
              </a:spcBef>
            </a:pPr>
            <a:r>
              <a:rPr lang="es-ES" sz="1600" u="none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www.icex.es/icexnext</a:t>
            </a:r>
            <a:endParaRPr lang="es-ES" sz="1600" u="none" dirty="0">
              <a:solidFill>
                <a:schemeClr val="bg1">
                  <a:lumMod val="50000"/>
                </a:schemeClr>
              </a:solidFill>
              <a:latin typeface="HelveticaNeueLT Pro 45 Lt" panose="020B0403020202020204" pitchFamily="34" charset="0"/>
            </a:endParaRPr>
          </a:p>
          <a:p>
            <a:pPr algn="r" eaLnBrk="1" hangingPunct="1">
              <a:spcBef>
                <a:spcPts val="1200"/>
              </a:spcBef>
            </a:pPr>
            <a:endParaRPr lang="es-ES" sz="1500" u="none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16387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2"/>
          <a:stretch>
            <a:fillRect/>
          </a:stretch>
        </p:blipFill>
        <p:spPr bwMode="auto">
          <a:xfrm rot="-707049">
            <a:off x="-966788" y="-909638"/>
            <a:ext cx="10721976" cy="872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6389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93BED148-5824-42AC-9409-E0E5B4BCB0AA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14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91" name="CuadroTexto 13"/>
          <p:cNvSpPr txBox="1">
            <a:spLocks noChangeArrowheads="1"/>
          </p:cNvSpPr>
          <p:nvPr/>
        </p:nvSpPr>
        <p:spPr bwMode="auto">
          <a:xfrm>
            <a:off x="6896100" y="63420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latin typeface="+mn-lt"/>
              </a:rPr>
              <a:t>Exports</a:t>
            </a:r>
            <a:endParaRPr lang="es-ES" sz="1200" u="none">
              <a:latin typeface="+mn-lt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513138" y="2281560"/>
            <a:ext cx="5059362" cy="3045041"/>
          </a:xfrm>
          <a:prstGeom prst="rect">
            <a:avLst/>
          </a:prstGeom>
          <a:solidFill>
            <a:schemeClr val="tx1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3923930" y="2603500"/>
            <a:ext cx="419026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</a:pPr>
            <a:r>
              <a:rPr lang="en-GB" sz="3500" u="none" dirty="0">
                <a:solidFill>
                  <a:schemeClr val="bg1"/>
                </a:solidFill>
                <a:latin typeface="HelveticaNeueLT Pro 75 Bd" panose="020B0804020202020204" pitchFamily="34" charset="0"/>
              </a:rPr>
              <a:t>To consolidate exports</a:t>
            </a:r>
            <a:endParaRPr lang="es-ES" sz="3500" u="none" dirty="0">
              <a:solidFill>
                <a:schemeClr val="bg1"/>
              </a:solidFill>
              <a:latin typeface="HelveticaNeueLT Pro 75 Bd" panose="020B0804020202020204" pitchFamily="34" charset="0"/>
            </a:endParaRPr>
          </a:p>
          <a:p>
            <a:pPr>
              <a:lnSpc>
                <a:spcPts val="2100"/>
              </a:lnSpc>
              <a:spcBef>
                <a:spcPts val="1200"/>
              </a:spcBef>
            </a:pPr>
            <a:r>
              <a:rPr lang="en-GB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If you are already exporting and wish to consolidate your sales, ICEX can act as your partner and help you open up new markets.</a:t>
            </a:r>
            <a:endParaRPr lang="es-ES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7411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27317266-AC0A-444F-9C07-A053617BB08B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15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412" name="CuadroTexto 13"/>
          <p:cNvSpPr txBox="1">
            <a:spLocks noChangeArrowheads="1"/>
          </p:cNvSpPr>
          <p:nvPr/>
        </p:nvSpPr>
        <p:spPr bwMode="auto">
          <a:xfrm>
            <a:off x="6896100" y="63293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latin typeface="+mn-lt"/>
              </a:rPr>
              <a:t>Exports</a:t>
            </a:r>
            <a:endParaRPr lang="es-ES" sz="1200" u="none"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4"/>
          <a:stretch>
            <a:fillRect/>
          </a:stretch>
        </p:blipFill>
        <p:spPr bwMode="auto">
          <a:xfrm>
            <a:off x="0" y="1304925"/>
            <a:ext cx="42291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17"/>
          <p:cNvSpPr>
            <a:spLocks noChangeArrowheads="1"/>
          </p:cNvSpPr>
          <p:nvPr/>
        </p:nvSpPr>
        <p:spPr bwMode="auto">
          <a:xfrm>
            <a:off x="2932113" y="1233488"/>
            <a:ext cx="5608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3400"/>
              </a:lnSpc>
            </a:pPr>
            <a:r>
              <a:rPr lang="en-GB" sz="3500" u="none" dirty="0">
                <a:latin typeface="HelveticaNeueLT Pro 75 Bd (Títulos)"/>
              </a:rPr>
              <a:t>Promote your company</a:t>
            </a:r>
            <a:endParaRPr lang="es-ES" sz="3500" u="none" dirty="0">
              <a:latin typeface="HelveticaNeueLT Pro 75 Bd (Títulos)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055533" y="1737255"/>
            <a:ext cx="4443942" cy="57964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900"/>
              </a:lnSpc>
            </a:pPr>
            <a:r>
              <a:rPr lang="en-GB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We can support you in carrying out</a:t>
            </a:r>
            <a:br>
              <a:rPr lang="en-GB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</a:br>
            <a:r>
              <a:rPr lang="en-GB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promotion actions abroad:</a:t>
            </a:r>
            <a:endParaRPr lang="es-ES" u="none" dirty="0">
              <a:solidFill>
                <a:schemeClr val="tx2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1" name="Rectángulo 20"/>
          <p:cNvSpPr>
            <a:spLocks noChangeArrowheads="1"/>
          </p:cNvSpPr>
          <p:nvPr/>
        </p:nvSpPr>
        <p:spPr bwMode="auto">
          <a:xfrm>
            <a:off x="3676650" y="2376488"/>
            <a:ext cx="4864100" cy="238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4572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700"/>
              </a:lnSpc>
              <a:spcAft>
                <a:spcPts val="1500"/>
              </a:spcAft>
            </a:pPr>
            <a:r>
              <a:rPr lang="en-GB" sz="1600" u="none" dirty="0">
                <a:latin typeface="HelveticaNeueLT Pro 45 Lt" panose="020B0403020202020204" pitchFamily="34" charset="0"/>
              </a:rPr>
              <a:t>Participation in international trade fairs.</a:t>
            </a:r>
            <a:endParaRPr lang="es-ES" sz="1600" u="none" dirty="0">
              <a:latin typeface="HelveticaNeueLT Pro 45 Lt" panose="020B0403020202020204" pitchFamily="34" charset="0"/>
            </a:endParaRPr>
          </a:p>
          <a:p>
            <a:pPr algn="r" eaLnBrk="1" hangingPunct="1">
              <a:lnSpc>
                <a:spcPts val="1700"/>
              </a:lnSpc>
              <a:spcAft>
                <a:spcPts val="1500"/>
              </a:spcAft>
            </a:pPr>
            <a:r>
              <a:rPr lang="en-GB" sz="1600" u="none" dirty="0">
                <a:latin typeface="HelveticaNeueLT Pro 45 Lt" panose="020B0403020202020204" pitchFamily="34" charset="0"/>
              </a:rPr>
              <a:t>Trade missions and study trips.</a:t>
            </a:r>
            <a:endParaRPr lang="es-ES" sz="1600" u="none" dirty="0">
              <a:latin typeface="HelveticaNeueLT Pro 45 Lt" panose="020B0403020202020204" pitchFamily="34" charset="0"/>
            </a:endParaRPr>
          </a:p>
          <a:p>
            <a:pPr algn="r" eaLnBrk="1" hangingPunct="1">
              <a:lnSpc>
                <a:spcPts val="1700"/>
              </a:lnSpc>
              <a:spcAft>
                <a:spcPts val="1500"/>
              </a:spcAft>
            </a:pPr>
            <a:r>
              <a:rPr lang="en-GB" sz="1600" u="none" dirty="0">
                <a:latin typeface="HelveticaNeueLT Pro 45 Lt" panose="020B0403020202020204" pitchFamily="34" charset="0"/>
              </a:rPr>
              <a:t>We can call buyers and opinion leaders out to find out about your product.</a:t>
            </a:r>
            <a:endParaRPr lang="es-ES" sz="1600" u="none" dirty="0">
              <a:latin typeface="HelveticaNeueLT Pro 45 Lt" panose="020B0403020202020204" pitchFamily="34" charset="0"/>
            </a:endParaRPr>
          </a:p>
          <a:p>
            <a:pPr algn="r" eaLnBrk="1" hangingPunct="1">
              <a:lnSpc>
                <a:spcPts val="1700"/>
              </a:lnSpc>
              <a:spcAft>
                <a:spcPts val="1500"/>
              </a:spcAft>
            </a:pPr>
            <a:r>
              <a:rPr lang="en-GB" altLang="ko-KR" sz="1600" u="none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Technical and commercial meetings.</a:t>
            </a:r>
            <a:r>
              <a:rPr lang="es-ES" altLang="ko-KR" sz="1600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 </a:t>
            </a:r>
            <a:endParaRPr lang="es-ES" sz="1600" u="none" dirty="0">
              <a:latin typeface="HelveticaNeueLT Pro 45 Lt" panose="020B0403020202020204" pitchFamily="34" charset="0"/>
            </a:endParaRPr>
          </a:p>
          <a:p>
            <a:pPr algn="r" eaLnBrk="1" hangingPunct="1">
              <a:lnSpc>
                <a:spcPts val="1700"/>
              </a:lnSpc>
            </a:pPr>
            <a:r>
              <a:rPr lang="en-GB" sz="1600" u="none" dirty="0">
                <a:latin typeface="HelveticaNeueLT Pro 45 Lt" panose="020B0403020202020204" pitchFamily="34" charset="0"/>
              </a:rPr>
              <a:t>Promotion campaigns, public relations </a:t>
            </a:r>
            <a:br>
              <a:rPr lang="en-GB" sz="1600" u="none" dirty="0">
                <a:latin typeface="HelveticaNeueLT Pro 45 Lt" panose="020B0403020202020204" pitchFamily="34" charset="0"/>
              </a:rPr>
            </a:br>
            <a:r>
              <a:rPr lang="en-GB" sz="1600" u="none" dirty="0">
                <a:latin typeface="HelveticaNeueLT Pro 45 Lt" panose="020B0403020202020204" pitchFamily="34" charset="0"/>
              </a:rPr>
              <a:t>and promotional materials</a:t>
            </a:r>
            <a:r>
              <a:rPr lang="en-GB" u="none" dirty="0">
                <a:latin typeface="HelveticaNeueLT Pro 45 Lt" panose="020B0403020202020204" pitchFamily="34" charset="0"/>
              </a:rPr>
              <a:t>.</a:t>
            </a:r>
            <a:endParaRPr lang="es-ES" u="none" dirty="0">
              <a:latin typeface="HelveticaNeueLT Pro 45 Lt" panose="020B0403020202020204" pitchFamily="34" charset="0"/>
            </a:endParaRPr>
          </a:p>
        </p:txBody>
      </p:sp>
      <p:sp>
        <p:nvSpPr>
          <p:cNvPr id="10" name="Rectángulo 9"/>
          <p:cNvSpPr>
            <a:spLocks noChangeArrowheads="1"/>
          </p:cNvSpPr>
          <p:nvPr/>
        </p:nvSpPr>
        <p:spPr bwMode="auto">
          <a:xfrm>
            <a:off x="4310063" y="4970463"/>
            <a:ext cx="4230687" cy="68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700"/>
              </a:lnSpc>
              <a:spcBef>
                <a:spcPts val="1200"/>
              </a:spcBef>
            </a:pPr>
            <a:r>
              <a:rPr lang="es-ES" sz="1600" u="none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www.icex.es/actividades</a:t>
            </a:r>
            <a:endParaRPr lang="es-ES" sz="1600" u="none" dirty="0">
              <a:solidFill>
                <a:schemeClr val="bg1">
                  <a:lumMod val="50000"/>
                </a:schemeClr>
              </a:solidFill>
              <a:latin typeface="HelveticaNeueLT Pro 45 Lt" panose="020B0403020202020204" pitchFamily="34" charset="0"/>
            </a:endParaRPr>
          </a:p>
          <a:p>
            <a:pPr algn="r" eaLnBrk="1" hangingPunct="1">
              <a:lnSpc>
                <a:spcPts val="1700"/>
              </a:lnSpc>
              <a:spcBef>
                <a:spcPts val="1200"/>
              </a:spcBef>
            </a:pPr>
            <a:endParaRPr lang="es-ES" sz="1500" u="none" dirty="0">
              <a:solidFill>
                <a:schemeClr val="tx2"/>
              </a:solidFill>
              <a:latin typeface="HelveticaNeueLT Pro 75 Bd (Títulos)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1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r="14313" b="8276"/>
          <a:stretch>
            <a:fillRect/>
          </a:stretch>
        </p:blipFill>
        <p:spPr bwMode="auto">
          <a:xfrm>
            <a:off x="-71021" y="-17463"/>
            <a:ext cx="9433989" cy="720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6350" y="6350"/>
            <a:ext cx="9143428" cy="6858000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41000">
                <a:srgbClr val="FFFDF8"/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8439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550E92C6-0284-45CC-AEAF-FEC97E74392E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16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440" name="CuadroTexto 13"/>
          <p:cNvSpPr txBox="1">
            <a:spLocks noChangeArrowheads="1"/>
          </p:cNvSpPr>
          <p:nvPr/>
        </p:nvSpPr>
        <p:spPr bwMode="auto">
          <a:xfrm>
            <a:off x="6896100" y="63293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altLang="ko-KR" sz="1200" u="none">
                <a:solidFill>
                  <a:schemeClr val="bg1"/>
                </a:solidFill>
                <a:latin typeface="+mn-lt"/>
                <a:ea typeface="굴림" panose="020B0600000101010101" pitchFamily="34" charset="-127"/>
              </a:rPr>
              <a:t>Exports</a:t>
            </a:r>
            <a:endParaRPr lang="es-ES" sz="1200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Rectángulo 17"/>
          <p:cNvSpPr>
            <a:spLocks noChangeArrowheads="1"/>
          </p:cNvSpPr>
          <p:nvPr/>
        </p:nvSpPr>
        <p:spPr bwMode="auto">
          <a:xfrm>
            <a:off x="585788" y="1416050"/>
            <a:ext cx="4802958" cy="96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400"/>
              </a:lnSpc>
            </a:pPr>
            <a:r>
              <a:rPr lang="en-GB" sz="3500" u="none" dirty="0">
                <a:latin typeface="+mj-lt"/>
              </a:rPr>
              <a:t>Bids in </a:t>
            </a:r>
          </a:p>
          <a:p>
            <a:pPr eaLnBrk="1" hangingPunct="1">
              <a:lnSpc>
                <a:spcPts val="3400"/>
              </a:lnSpc>
            </a:pPr>
            <a:r>
              <a:rPr lang="en-GB" sz="3500" u="none" dirty="0">
                <a:latin typeface="+mj-lt"/>
              </a:rPr>
              <a:t>multilateral tenders</a:t>
            </a:r>
            <a:endParaRPr lang="es-ES" sz="3500" u="none" dirty="0">
              <a:latin typeface="+mj-lt"/>
            </a:endParaRPr>
          </a:p>
        </p:txBody>
      </p:sp>
      <p:sp>
        <p:nvSpPr>
          <p:cNvPr id="20" name="Rectángulo 19"/>
          <p:cNvSpPr>
            <a:spLocks noChangeArrowheads="1"/>
          </p:cNvSpPr>
          <p:nvPr/>
        </p:nvSpPr>
        <p:spPr bwMode="auto">
          <a:xfrm>
            <a:off x="596899" y="2605388"/>
            <a:ext cx="5413283" cy="82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900"/>
              </a:lnSpc>
            </a:pPr>
            <a:r>
              <a:rPr lang="en-US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We promote the participation of Spanish companies in tenders funded by multilateral organizations for the procurement of goods, works and services</a:t>
            </a:r>
            <a:endParaRPr lang="es-ES" u="none" dirty="0">
              <a:solidFill>
                <a:schemeClr val="tx2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21" name="Rectángulo 20"/>
          <p:cNvSpPr>
            <a:spLocks noChangeArrowheads="1"/>
          </p:cNvSpPr>
          <p:nvPr/>
        </p:nvSpPr>
        <p:spPr bwMode="auto">
          <a:xfrm>
            <a:off x="710215" y="3624856"/>
            <a:ext cx="6267634" cy="249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lvl="1" eaLnBrk="1" hangingPunct="1">
              <a:lnSpc>
                <a:spcPts val="1400"/>
              </a:lnSpc>
              <a:spcAft>
                <a:spcPts val="1500"/>
              </a:spcAft>
            </a:pPr>
            <a:r>
              <a:rPr lang="en-US" altLang="ko-KR" sz="1600" u="none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Updated information guides on organizations and market research</a:t>
            </a:r>
            <a:r>
              <a:rPr lang="en-GB" altLang="ko-KR" sz="1600" u="none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.</a:t>
            </a:r>
            <a:r>
              <a:rPr lang="es-ES" altLang="ko-KR" sz="1600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 </a:t>
            </a:r>
            <a:endParaRPr lang="es-ES" altLang="ko-KR" sz="1600" u="none" dirty="0">
              <a:latin typeface="HelveticaNeueLT Pro 45 Lt" panose="020B0403020202020204" pitchFamily="34" charset="0"/>
            </a:endParaRPr>
          </a:p>
          <a:p>
            <a:pPr marL="0" lvl="1" eaLnBrk="1" hangingPunct="1">
              <a:lnSpc>
                <a:spcPts val="1400"/>
              </a:lnSpc>
              <a:spcAft>
                <a:spcPts val="1500"/>
              </a:spcAft>
            </a:pPr>
            <a:r>
              <a:rPr lang="en-US" altLang="ko-KR" sz="1600" u="none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Identification of business opportunities (ICEX ON service).</a:t>
            </a:r>
            <a:endParaRPr lang="es-ES" sz="1600" u="none" dirty="0">
              <a:latin typeface="HelveticaNeueLT Pro 45 Lt" panose="020B0403020202020204" pitchFamily="34" charset="0"/>
            </a:endParaRPr>
          </a:p>
          <a:p>
            <a:pPr marL="0" lvl="1" eaLnBrk="1" hangingPunct="1">
              <a:lnSpc>
                <a:spcPts val="1400"/>
              </a:lnSpc>
              <a:spcAft>
                <a:spcPts val="1500"/>
              </a:spcAft>
            </a:pPr>
            <a:r>
              <a:rPr lang="en-US" altLang="ko-KR" sz="1600" u="none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Training (master degrees, advanced courses and NOOCs).</a:t>
            </a:r>
            <a:endParaRPr lang="es-ES" altLang="ko-KR" sz="1600" u="none" dirty="0">
              <a:latin typeface="HelveticaNeueLT Pro 45 Lt" panose="020B0403020202020204" pitchFamily="34" charset="0"/>
            </a:endParaRPr>
          </a:p>
          <a:p>
            <a:pPr marL="0" lvl="1" eaLnBrk="1" hangingPunct="1">
              <a:lnSpc>
                <a:spcPts val="1400"/>
              </a:lnSpc>
              <a:spcAft>
                <a:spcPts val="1500"/>
              </a:spcAft>
            </a:pPr>
            <a:r>
              <a:rPr lang="en-US" altLang="ko-KR" sz="1600" u="none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Promotional activities (multilateral partnerships meetings, seminars and conferences). </a:t>
            </a:r>
          </a:p>
          <a:p>
            <a:pPr marL="0" lvl="1" eaLnBrk="1" hangingPunct="1">
              <a:lnSpc>
                <a:spcPts val="1400"/>
              </a:lnSpc>
              <a:spcAft>
                <a:spcPts val="1500"/>
              </a:spcAft>
            </a:pPr>
            <a:r>
              <a:rPr lang="en-US" altLang="ko-KR" sz="1600" u="none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Specialized support services, including guidance on tendering  processes.</a:t>
            </a:r>
            <a:endParaRPr lang="es-ES" sz="1600" u="none" dirty="0">
              <a:latin typeface="HelveticaNeueLT Pro 45 Lt" panose="020B0403020202020204" pitchFamily="34" charset="0"/>
            </a:endParaRPr>
          </a:p>
          <a:p>
            <a:pPr marL="0" lvl="1" eaLnBrk="1" hangingPunct="1">
              <a:lnSpc>
                <a:spcPts val="1400"/>
              </a:lnSpc>
              <a:spcAft>
                <a:spcPts val="1500"/>
              </a:spcAft>
            </a:pPr>
            <a:r>
              <a:rPr lang="es-ES" sz="1500" u="none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</a:t>
            </a:r>
            <a:r>
              <a:rPr lang="es-ES" sz="1500" u="none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es/organismosmultilaterales</a:t>
            </a:r>
            <a:endParaRPr lang="es-ES" sz="1500" u="none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0487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0C41F06C-800C-4C8A-B51C-AD3357D2D727}" type="slidenum">
              <a:rPr lang="es-ES" u="none">
                <a:solidFill>
                  <a:schemeClr val="bg1"/>
                </a:solidFill>
                <a:latin typeface="HelveticaNeueLT Std" panose="020B0604020202020204" pitchFamily="34" charset="0"/>
              </a:rPr>
              <a:pPr algn="ctr"/>
              <a:t>17</a:t>
            </a:fld>
            <a:endParaRPr lang="es-ES" u="none">
              <a:solidFill>
                <a:schemeClr val="bg1"/>
              </a:solidFill>
              <a:latin typeface="HelveticaNeueLT Std" panose="020B0604020202020204" pitchFamily="34" charset="0"/>
            </a:endParaRPr>
          </a:p>
        </p:txBody>
      </p:sp>
      <p:sp>
        <p:nvSpPr>
          <p:cNvPr id="19464" name="CuadroTexto 13"/>
          <p:cNvSpPr txBox="1">
            <a:spLocks noChangeArrowheads="1"/>
          </p:cNvSpPr>
          <p:nvPr/>
        </p:nvSpPr>
        <p:spPr bwMode="auto">
          <a:xfrm>
            <a:off x="6578600" y="6329363"/>
            <a:ext cx="22320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solidFill>
                  <a:schemeClr val="bg1"/>
                </a:solidFill>
                <a:latin typeface="+mn-lt"/>
              </a:rPr>
              <a:t>Setting up operations</a:t>
            </a:r>
            <a:endParaRPr lang="es-ES" sz="1200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1 Rectángulo">
            <a:extLst>
              <a:ext uri="{FF2B5EF4-FFF2-40B4-BE49-F238E27FC236}">
                <a16:creationId xmlns:a16="http://schemas.microsoft.com/office/drawing/2014/main" id="{7518362B-506B-4BD4-A2C1-3B5134CF3216}"/>
              </a:ext>
            </a:extLst>
          </p:cNvPr>
          <p:cNvSpPr/>
          <p:nvPr/>
        </p:nvSpPr>
        <p:spPr>
          <a:xfrm>
            <a:off x="-14288" y="1"/>
            <a:ext cx="9144000" cy="2191342"/>
          </a:xfrm>
          <a:prstGeom prst="rect">
            <a:avLst/>
          </a:prstGeom>
          <a:gradFill flip="none" rotWithShape="1">
            <a:gsLst>
              <a:gs pos="36000">
                <a:srgbClr val="FFFFFF">
                  <a:alpha val="70000"/>
                </a:srgbClr>
              </a:gs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817938" y="1795463"/>
            <a:ext cx="4500562" cy="3214687"/>
          </a:xfrm>
          <a:prstGeom prst="rect">
            <a:avLst/>
          </a:prstGeom>
          <a:solidFill>
            <a:schemeClr val="tx1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029303" y="2404068"/>
            <a:ext cx="4202112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</a:pPr>
            <a:r>
              <a:rPr lang="en-GB" sz="3500" u="none" dirty="0">
                <a:solidFill>
                  <a:schemeClr val="bg1"/>
                </a:solidFill>
                <a:latin typeface="HelveticaNeueLT Pro 75 Bd (Títulos)"/>
              </a:rPr>
              <a:t>Setting up</a:t>
            </a:r>
            <a:br>
              <a:rPr lang="en-GB" sz="3500" u="none" dirty="0">
                <a:solidFill>
                  <a:schemeClr val="bg1"/>
                </a:solidFill>
                <a:latin typeface="HelveticaNeueLT Pro 75 Bd (Títulos)"/>
              </a:rPr>
            </a:br>
            <a:r>
              <a:rPr lang="en-GB" sz="3500" u="none" dirty="0">
                <a:solidFill>
                  <a:schemeClr val="bg1"/>
                </a:solidFill>
                <a:latin typeface="HelveticaNeueLT Pro 75 Bd (Títulos)"/>
              </a:rPr>
              <a:t>operations abroad</a:t>
            </a:r>
            <a:endParaRPr lang="es-ES" sz="3500" u="none" dirty="0">
              <a:solidFill>
                <a:schemeClr val="bg1"/>
              </a:solidFill>
              <a:latin typeface="HelveticaNeueLT Pro 75 Bd (Títulos)"/>
            </a:endParaRPr>
          </a:p>
          <a:p>
            <a:pPr>
              <a:lnSpc>
                <a:spcPts val="2100"/>
              </a:lnSpc>
              <a:spcBef>
                <a:spcPts val="1200"/>
              </a:spcBef>
            </a:pPr>
            <a:r>
              <a:rPr lang="en-GB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If you plan to set up operations abroad, ICEX will promote your project and help you out.</a:t>
            </a:r>
            <a:endParaRPr lang="es-ES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n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1508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10C82449-E294-45A9-A3A1-88EB0F3FD38A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18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485" name="CuadroTexto 13"/>
          <p:cNvSpPr txBox="1">
            <a:spLocks noChangeArrowheads="1"/>
          </p:cNvSpPr>
          <p:nvPr/>
        </p:nvSpPr>
        <p:spPr bwMode="auto">
          <a:xfrm>
            <a:off x="6896100" y="63293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solidFill>
                  <a:srgbClr val="D52B1E"/>
                </a:solidFill>
                <a:latin typeface="+mn-lt"/>
              </a:rPr>
              <a:t>Setting up operations</a:t>
            </a:r>
            <a:endParaRPr lang="es-ES" u="none">
              <a:latin typeface="+mn-lt"/>
            </a:endParaRPr>
          </a:p>
        </p:txBody>
      </p:sp>
      <p:sp>
        <p:nvSpPr>
          <p:cNvPr id="24" name="2 Marcador de contenido"/>
          <p:cNvSpPr txBox="1">
            <a:spLocks/>
          </p:cNvSpPr>
          <p:nvPr/>
        </p:nvSpPr>
        <p:spPr bwMode="auto">
          <a:xfrm>
            <a:off x="685800" y="2590271"/>
            <a:ext cx="4949190" cy="211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lvl="1" eaLnBrk="1" hangingPunct="1">
              <a:lnSpc>
                <a:spcPts val="1700"/>
              </a:lnSpc>
              <a:spcAft>
                <a:spcPts val="1500"/>
              </a:spcAft>
              <a:buFont typeface="Arial" panose="020B0604020202020204" pitchFamily="34" charset="0"/>
              <a:buNone/>
            </a:pPr>
            <a:r>
              <a:rPr lang="es-ES" u="none" dirty="0">
                <a:latin typeface="HelveticaNeueLT Pro 45 Lt" panose="020B0403020202020204" pitchFamily="34" charset="0"/>
              </a:rPr>
              <a:t>     </a:t>
            </a:r>
            <a:r>
              <a:rPr lang="en-GB" altLang="ko-KR" sz="1600" u="none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Identification of opportunities for investment </a:t>
            </a:r>
            <a:br>
              <a:rPr lang="en-GB" altLang="ko-KR" sz="1600" u="none" dirty="0">
                <a:latin typeface="HelveticaNeueLT Pro 45 Lt" panose="020B0403020202020204" pitchFamily="34" charset="0"/>
                <a:ea typeface="굴림" panose="020B0600000101010101" pitchFamily="34" charset="-127"/>
              </a:rPr>
            </a:br>
            <a:r>
              <a:rPr lang="en-GB" altLang="ko-KR" sz="1600" u="none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     and cooperation</a:t>
            </a:r>
            <a:r>
              <a:rPr lang="es-ES" sz="1600" u="none" dirty="0">
                <a:latin typeface="HelveticaNeueLT Pro 45 Lt" panose="020B0403020202020204" pitchFamily="34" charset="0"/>
              </a:rPr>
              <a:t>. </a:t>
            </a:r>
          </a:p>
          <a:p>
            <a:pPr marL="0" lvl="1" eaLnBrk="1" hangingPunct="1">
              <a:lnSpc>
                <a:spcPts val="1700"/>
              </a:lnSpc>
              <a:spcAft>
                <a:spcPts val="1500"/>
              </a:spcAft>
              <a:buFont typeface="Arial" panose="020B0604020202020204" pitchFamily="34" charset="0"/>
              <a:buNone/>
            </a:pPr>
            <a:r>
              <a:rPr lang="es-ES" sz="1600" u="none" dirty="0">
                <a:latin typeface="HelveticaNeueLT Pro 45 Lt" panose="020B0403020202020204" pitchFamily="34" charset="0"/>
              </a:rPr>
              <a:t>     </a:t>
            </a:r>
            <a:r>
              <a:rPr lang="en-GB" altLang="ko-KR" sz="1600" u="none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Organisation of interviews with potential partners</a:t>
            </a:r>
            <a:r>
              <a:rPr lang="es-ES" sz="1600" u="none" dirty="0">
                <a:latin typeface="HelveticaNeueLT Pro 45 Lt" panose="020B0403020202020204" pitchFamily="34" charset="0"/>
              </a:rPr>
              <a:t>.</a:t>
            </a:r>
          </a:p>
          <a:p>
            <a:pPr marL="0" lvl="1" eaLnBrk="1" hangingPunct="1">
              <a:lnSpc>
                <a:spcPts val="1700"/>
              </a:lnSpc>
              <a:spcAft>
                <a:spcPts val="1500"/>
              </a:spcAft>
              <a:buFont typeface="Arial" panose="020B0604020202020204" pitchFamily="34" charset="0"/>
              <a:buNone/>
            </a:pPr>
            <a:r>
              <a:rPr lang="es-ES" sz="1600" u="none" dirty="0">
                <a:latin typeface="HelveticaNeueLT Pro 45 Lt" panose="020B0403020202020204" pitchFamily="34" charset="0"/>
              </a:rPr>
              <a:t>     </a:t>
            </a:r>
            <a:r>
              <a:rPr lang="en-GB" altLang="ko-KR" sz="1600" u="none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Institutional support at the highest level</a:t>
            </a:r>
            <a:r>
              <a:rPr lang="es-ES" sz="1600" u="none" dirty="0">
                <a:latin typeface="HelveticaNeueLT Pro 45 Lt" panose="020B0403020202020204" pitchFamily="34" charset="0"/>
              </a:rPr>
              <a:t>. </a:t>
            </a:r>
          </a:p>
          <a:p>
            <a:pPr eaLnBrk="1" hangingPunct="1">
              <a:lnSpc>
                <a:spcPts val="1700"/>
              </a:lnSpc>
              <a:buFont typeface="Arial" panose="020B0604020202020204" pitchFamily="34" charset="0"/>
              <a:buNone/>
            </a:pPr>
            <a:r>
              <a:rPr lang="es-ES" sz="1600" u="none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www.icex.es/actividades</a:t>
            </a:r>
            <a:endParaRPr lang="es-ES" sz="1600" u="none" dirty="0">
              <a:solidFill>
                <a:schemeClr val="bg1">
                  <a:lumMod val="50000"/>
                </a:schemeClr>
              </a:solidFill>
              <a:latin typeface="HelveticaNeueLT Pro 45 Lt" panose="020B0403020202020204" pitchFamily="34" charset="0"/>
            </a:endParaRPr>
          </a:p>
          <a:p>
            <a:pPr eaLnBrk="1" hangingPunct="1">
              <a:lnSpc>
                <a:spcPts val="1700"/>
              </a:lnSpc>
              <a:buFont typeface="Arial" panose="020B0604020202020204" pitchFamily="34" charset="0"/>
              <a:buNone/>
            </a:pPr>
            <a:endParaRPr lang="es-ES" sz="1500" u="none" dirty="0">
              <a:solidFill>
                <a:schemeClr val="tx2"/>
              </a:solidFill>
              <a:latin typeface="HelveticaNeueLT Pro 75 Bd (Títulos)"/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555625" y="1157288"/>
            <a:ext cx="47434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3300"/>
              </a:lnSpc>
            </a:pPr>
            <a:r>
              <a:rPr lang="en-GB" sz="3500" u="none" dirty="0">
                <a:latin typeface="+mj-lt"/>
              </a:rPr>
              <a:t>Finding partners</a:t>
            </a:r>
            <a:endParaRPr lang="es-ES" sz="3500" u="none" dirty="0">
              <a:latin typeface="+mj-lt"/>
            </a:endParaRPr>
          </a:p>
        </p:txBody>
      </p:sp>
      <p:sp>
        <p:nvSpPr>
          <p:cNvPr id="27" name="Rectángulo 26"/>
          <p:cNvSpPr>
            <a:spLocks noChangeArrowheads="1"/>
          </p:cNvSpPr>
          <p:nvPr/>
        </p:nvSpPr>
        <p:spPr bwMode="auto">
          <a:xfrm>
            <a:off x="592138" y="1863725"/>
            <a:ext cx="58277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900"/>
              </a:lnSpc>
            </a:pPr>
            <a:r>
              <a:rPr lang="en-GB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We organise Fora on Investment and Business Cooperation, and Business Meetings.</a:t>
            </a:r>
            <a:endParaRPr lang="es-ES" u="none" dirty="0">
              <a:solidFill>
                <a:schemeClr val="tx2"/>
              </a:solidFill>
              <a:latin typeface="HelveticaNeueLT Pro 45 Lt" panose="020B0403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contenido"/>
          <p:cNvSpPr txBox="1">
            <a:spLocks/>
          </p:cNvSpPr>
          <p:nvPr/>
        </p:nvSpPr>
        <p:spPr bwMode="auto">
          <a:xfrm>
            <a:off x="4368444" y="4844165"/>
            <a:ext cx="4594038" cy="124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b="1" u="none" dirty="0">
                <a:solidFill>
                  <a:schemeClr val="tx2"/>
                </a:solidFill>
                <a:latin typeface="HelveticaNeueLT Pro 75 Bd (Títulos)"/>
              </a:rPr>
              <a:t>Desafía </a:t>
            </a:r>
            <a:r>
              <a:rPr lang="es-ES" sz="1600" b="1" u="none" dirty="0" err="1">
                <a:solidFill>
                  <a:schemeClr val="tx2"/>
                </a:solidFill>
                <a:latin typeface="HelveticaNeueLT Pro 75 Bd (Títulos)"/>
              </a:rPr>
              <a:t>Programme</a:t>
            </a:r>
            <a:endParaRPr lang="es-ES" sz="1600" b="1" u="none" dirty="0">
              <a:solidFill>
                <a:schemeClr val="tx2"/>
              </a:solidFill>
              <a:latin typeface="HelveticaNeueLT Pro 75 Bd (Títulos)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u="none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Facilitates the entry of Spanish SMEs into the world’s most innovative technological ecosystems </a:t>
            </a:r>
            <a:r>
              <a:rPr lang="en-GB" sz="1600" u="none" dirty="0">
                <a:latin typeface="+mn-lt"/>
                <a:ea typeface="굴림" panose="020B0600000101010101" pitchFamily="34" charset="-127"/>
              </a:rPr>
              <a:t>so they can grow as entrepreneurs.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u="none" dirty="0">
                <a:solidFill>
                  <a:schemeClr val="bg1">
                    <a:lumMod val="50000"/>
                  </a:schemeClr>
                </a:solidFill>
                <a:latin typeface="+mn-lt"/>
                <a:ea typeface="굴림" panose="020B0600000101010101" pitchFamily="34" charset="-12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https://www.desafia.gob.es/</a:t>
            </a:r>
            <a:endParaRPr lang="en-GB" sz="1500" u="none" dirty="0">
              <a:solidFill>
                <a:schemeClr val="bg1">
                  <a:lumMod val="50000"/>
                </a:schemeClr>
              </a:solidFill>
              <a:latin typeface="+mn-lt"/>
              <a:ea typeface="굴림" panose="020B0600000101010101" pitchFamily="34" charset="-127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500" u="none" dirty="0">
              <a:solidFill>
                <a:schemeClr val="bg1">
                  <a:lumMod val="50000"/>
                </a:schemeClr>
              </a:solidFill>
              <a:latin typeface="HelveticaNeueLT Pro 75 Bd (Títulos)"/>
              <a:ea typeface="굴림" panose="020B0600000101010101" pitchFamily="34" charset="-127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s-ES" sz="1600" b="1" u="none" dirty="0">
                <a:solidFill>
                  <a:schemeClr val="tx2"/>
                </a:solidFill>
                <a:latin typeface="HelveticaNeueLT Pro 75 Bd (Títulos)"/>
              </a:rPr>
            </a:br>
            <a:endParaRPr lang="es-ES" sz="1500" u="none" dirty="0">
              <a:solidFill>
                <a:schemeClr val="tx2"/>
              </a:solidFill>
              <a:latin typeface="HelveticaNeueLT Pro 75 Bd (Títulos)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146550" y="800769"/>
            <a:ext cx="49466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3300"/>
              </a:lnSpc>
            </a:pPr>
            <a:r>
              <a:rPr lang="en-GB" sz="3500" u="none" dirty="0">
                <a:latin typeface="+mj-lt"/>
              </a:rPr>
              <a:t>Helping you</a:t>
            </a:r>
            <a:br>
              <a:rPr lang="en-GB" sz="3500" u="none" dirty="0">
                <a:latin typeface="+mj-lt"/>
              </a:rPr>
            </a:br>
            <a:r>
              <a:rPr lang="en-GB" sz="3500" u="none" dirty="0">
                <a:latin typeface="+mj-lt"/>
              </a:rPr>
              <a:t>to set up operations</a:t>
            </a:r>
            <a:endParaRPr lang="es-ES" sz="3500" u="none" dirty="0">
              <a:latin typeface="+mj-lt"/>
            </a:endParaRPr>
          </a:p>
        </p:txBody>
      </p:sp>
      <p:sp>
        <p:nvSpPr>
          <p:cNvPr id="16" name="Rectángulo 15"/>
          <p:cNvSpPr>
            <a:spLocks noChangeArrowheads="1"/>
          </p:cNvSpPr>
          <p:nvPr/>
        </p:nvSpPr>
        <p:spPr bwMode="auto">
          <a:xfrm>
            <a:off x="4157850" y="1768263"/>
            <a:ext cx="4594038" cy="5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900"/>
              </a:lnSpc>
            </a:pPr>
            <a:r>
              <a:rPr lang="en-GB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If you are in need of temporary infrastructure in the country of destination</a:t>
            </a:r>
            <a:endParaRPr lang="es-ES" u="none" dirty="0">
              <a:solidFill>
                <a:schemeClr val="tx2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 bwMode="auto">
          <a:xfrm>
            <a:off x="4350688" y="2406970"/>
            <a:ext cx="4352925" cy="210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sz="1600" b="1" u="none" dirty="0">
                <a:solidFill>
                  <a:schemeClr val="tx2"/>
                </a:solidFill>
                <a:latin typeface="HelveticaNeueLT Pro 75 Bd (Títulos)"/>
              </a:rPr>
              <a:t>Business Centres</a:t>
            </a:r>
            <a:endParaRPr lang="es-ES" sz="1600" b="1" u="none" dirty="0">
              <a:solidFill>
                <a:schemeClr val="tx2"/>
              </a:solidFill>
              <a:latin typeface="HelveticaNeueLT Pro 75 Bd (Títulos)"/>
            </a:endParaRPr>
          </a:p>
          <a:p>
            <a:pPr marL="0" lvl="1" defTabSz="554400" eaLnBrk="1" hangingPunct="1">
              <a:lnSpc>
                <a:spcPts val="1925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ko-KR" sz="1600" u="none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Located in the Spanish network of Economic and Commercial Offices abroad</a:t>
            </a:r>
            <a:r>
              <a:rPr lang="es-ES" sz="1600" u="none" dirty="0">
                <a:latin typeface="HelveticaNeueLT Pro 45 Lt" panose="020B0403020202020204" pitchFamily="34" charset="0"/>
              </a:rPr>
              <a:t>.</a:t>
            </a:r>
          </a:p>
          <a:p>
            <a:pPr marL="0" lvl="1" defTabSz="554400" eaLnBrk="1" hangingPunct="1">
              <a:lnSpc>
                <a:spcPts val="1925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sz="1600" u="none" dirty="0">
                <a:latin typeface="HelveticaNeueLT Pro 45 Lt" panose="020B0403020202020204" pitchFamily="34" charset="0"/>
              </a:rPr>
              <a:t>Offices and meeting rooms available for rent</a:t>
            </a:r>
            <a:r>
              <a:rPr lang="es-ES" sz="1600" u="none" dirty="0">
                <a:latin typeface="HelveticaNeueLT Pro 45 Lt" panose="020B0403020202020204" pitchFamily="34" charset="0"/>
              </a:rPr>
              <a:t>.</a:t>
            </a:r>
          </a:p>
          <a:p>
            <a:pPr marL="0" lvl="1" defTabSz="554400" eaLnBrk="1" hangingPunct="1">
              <a:lnSpc>
                <a:spcPts val="1925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sz="1600" u="none" dirty="0">
                <a:latin typeface="HelveticaNeueLT Pro 45 Lt" panose="020B0403020202020204" pitchFamily="34" charset="0"/>
              </a:rPr>
              <a:t>C</a:t>
            </a:r>
            <a:r>
              <a:rPr lang="en-GB" altLang="ko-KR" sz="1600" u="none" dirty="0" err="1">
                <a:latin typeface="HelveticaNeueLT Pro 45 Lt" panose="020B0403020202020204" pitchFamily="34" charset="0"/>
                <a:ea typeface="굴림" panose="020B0600000101010101" pitchFamily="34" charset="-127"/>
              </a:rPr>
              <a:t>ustomised</a:t>
            </a:r>
            <a:r>
              <a:rPr lang="en-GB" altLang="ko-KR" sz="1600" u="none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 advice</a:t>
            </a:r>
            <a:r>
              <a:rPr lang="es-ES" sz="1600" u="none" dirty="0">
                <a:latin typeface="HelveticaNeueLT Pro 45 Lt" panose="020B0403020202020204" pitchFamily="34" charset="0"/>
              </a:rPr>
              <a:t>.</a:t>
            </a:r>
          </a:p>
          <a:p>
            <a:pPr marL="0" lvl="1" defTabSz="554400" eaLnBrk="1" hangingPunct="1">
              <a:lnSpc>
                <a:spcPts val="1925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sz="1600" u="none" dirty="0">
                <a:latin typeface="HelveticaNeueLT Pro 45 Lt" panose="020B0403020202020204" pitchFamily="34" charset="0"/>
              </a:rPr>
              <a:t>A</a:t>
            </a:r>
            <a:r>
              <a:rPr lang="en-GB" altLang="ko-KR" sz="1600" u="none" dirty="0" err="1">
                <a:latin typeface="HelveticaNeueLT Pro 45 Lt" panose="020B0403020202020204" pitchFamily="34" charset="0"/>
                <a:ea typeface="굴림" panose="020B0600000101010101" pitchFamily="34" charset="-127"/>
              </a:rPr>
              <a:t>dministrative</a:t>
            </a:r>
            <a:r>
              <a:rPr lang="en-GB" altLang="ko-KR" sz="1600" u="none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 and logistics support</a:t>
            </a:r>
            <a:r>
              <a:rPr lang="es-ES" sz="1600" u="none" dirty="0">
                <a:latin typeface="HelveticaNeueLT Pro 45 Lt" panose="020B0403020202020204" pitchFamily="34" charset="0"/>
              </a:rPr>
              <a:t>.</a:t>
            </a:r>
          </a:p>
          <a:p>
            <a:pPr marL="0" lvl="1" eaLnBrk="1" hangingPunct="1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sz="1500" u="none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www.icex.es/suoficinaenelexterior</a:t>
            </a:r>
            <a:endParaRPr lang="es-ES" sz="1500" u="none" dirty="0">
              <a:solidFill>
                <a:schemeClr val="tx2"/>
              </a:solidFill>
              <a:latin typeface="HelveticaNeueLT Pro 45 Lt" panose="020B0403020202020204" pitchFamily="34" charset="0"/>
            </a:endParaRPr>
          </a:p>
          <a:p>
            <a:pPr eaLnBrk="1" hangingPunct="1">
              <a:lnSpc>
                <a:spcPts val="14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endParaRPr lang="es-ES" sz="1400" u="none" dirty="0">
              <a:solidFill>
                <a:schemeClr val="tx2"/>
              </a:solidFill>
              <a:latin typeface="HelveticaNeueLT Pro 75 Bd (Títulos)"/>
            </a:endParaRPr>
          </a:p>
        </p:txBody>
      </p:sp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2536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22C619C8-954B-4837-972C-BE9988989F11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19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514" name="CuadroTexto 13"/>
          <p:cNvSpPr txBox="1">
            <a:spLocks noChangeArrowheads="1"/>
          </p:cNvSpPr>
          <p:nvPr/>
        </p:nvSpPr>
        <p:spPr bwMode="auto">
          <a:xfrm>
            <a:off x="6886575" y="6280468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solidFill>
                  <a:srgbClr val="D52B1E"/>
                </a:solidFill>
                <a:latin typeface="+mn-lt"/>
              </a:rPr>
              <a:t>Setting up operations</a:t>
            </a:r>
            <a:endParaRPr lang="es-ES" sz="1200" u="none">
              <a:solidFill>
                <a:srgbClr val="D52B1E"/>
              </a:solidFill>
              <a:latin typeface="+mn-lt"/>
            </a:endParaRPr>
          </a:p>
        </p:txBody>
      </p:sp>
      <p:grpSp>
        <p:nvGrpSpPr>
          <p:cNvPr id="2" name="Grupo 3"/>
          <p:cNvGrpSpPr>
            <a:grpSpLocks/>
          </p:cNvGrpSpPr>
          <p:nvPr/>
        </p:nvGrpSpPr>
        <p:grpSpPr bwMode="auto">
          <a:xfrm>
            <a:off x="-1173163" y="612957"/>
            <a:ext cx="5572126" cy="6262798"/>
            <a:chOff x="-786045" y="673210"/>
            <a:chExt cx="5572445" cy="6508640"/>
          </a:xfrm>
        </p:grpSpPr>
        <p:sp>
          <p:nvSpPr>
            <p:cNvPr id="3" name="Forma libre 2"/>
            <p:cNvSpPr/>
            <p:nvPr/>
          </p:nvSpPr>
          <p:spPr>
            <a:xfrm>
              <a:off x="-786045" y="4838700"/>
              <a:ext cx="4972050" cy="2343150"/>
            </a:xfrm>
            <a:custGeom>
              <a:avLst/>
              <a:gdLst>
                <a:gd name="connsiteX0" fmla="*/ 0 w 4914900"/>
                <a:gd name="connsiteY0" fmla="*/ 1238250 h 1943100"/>
                <a:gd name="connsiteX1" fmla="*/ 2924175 w 4914900"/>
                <a:gd name="connsiteY1" fmla="*/ 0 h 1943100"/>
                <a:gd name="connsiteX2" fmla="*/ 4914900 w 4914900"/>
                <a:gd name="connsiteY2" fmla="*/ 28575 h 1943100"/>
                <a:gd name="connsiteX3" fmla="*/ 3790950 w 4914900"/>
                <a:gd name="connsiteY3" fmla="*/ 1828800 h 1943100"/>
                <a:gd name="connsiteX4" fmla="*/ 209550 w 4914900"/>
                <a:gd name="connsiteY4" fmla="*/ 1943100 h 1943100"/>
                <a:gd name="connsiteX5" fmla="*/ 0 w 4914900"/>
                <a:gd name="connsiteY5" fmla="*/ 1238250 h 1943100"/>
                <a:gd name="connsiteX0" fmla="*/ 0 w 4768732"/>
                <a:gd name="connsiteY0" fmla="*/ 1238250 h 1943100"/>
                <a:gd name="connsiteX1" fmla="*/ 2924175 w 4768732"/>
                <a:gd name="connsiteY1" fmla="*/ 0 h 1943100"/>
                <a:gd name="connsiteX2" fmla="*/ 4768732 w 4768732"/>
                <a:gd name="connsiteY2" fmla="*/ 52271 h 1943100"/>
                <a:gd name="connsiteX3" fmla="*/ 3790950 w 4768732"/>
                <a:gd name="connsiteY3" fmla="*/ 1828800 h 1943100"/>
                <a:gd name="connsiteX4" fmla="*/ 209550 w 4768732"/>
                <a:gd name="connsiteY4" fmla="*/ 1943100 h 1943100"/>
                <a:gd name="connsiteX5" fmla="*/ 0 w 4768732"/>
                <a:gd name="connsiteY5" fmla="*/ 123825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8732" h="1943100">
                  <a:moveTo>
                    <a:pt x="0" y="1238250"/>
                  </a:moveTo>
                  <a:lnTo>
                    <a:pt x="2924175" y="0"/>
                  </a:lnTo>
                  <a:lnTo>
                    <a:pt x="4768732" y="52271"/>
                  </a:lnTo>
                  <a:lnTo>
                    <a:pt x="3790950" y="1828800"/>
                  </a:lnTo>
                  <a:lnTo>
                    <a:pt x="209550" y="1943100"/>
                  </a:lnTo>
                  <a:lnTo>
                    <a:pt x="0" y="1238250"/>
                  </a:lnTo>
                  <a:close/>
                </a:path>
              </a:pathLst>
            </a:custGeom>
            <a:gradFill>
              <a:gsLst>
                <a:gs pos="43000">
                  <a:schemeClr val="bg1">
                    <a:lumMod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9000000" scaled="0"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u="none"/>
            </a:p>
          </p:txBody>
        </p:sp>
        <p:pic>
          <p:nvPicPr>
            <p:cNvPr id="22542" name="Imagen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3927" y="673210"/>
              <a:ext cx="5020327" cy="6273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4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9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3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571" y="0"/>
            <a:ext cx="9143429" cy="6858000"/>
          </a:xfrm>
          <a:prstGeom prst="rect">
            <a:avLst/>
          </a:prstGeom>
          <a:gradFill flip="none" rotWithShape="1">
            <a:gsLst>
              <a:gs pos="7000">
                <a:schemeClr val="bg1"/>
              </a:gs>
              <a:gs pos="31000">
                <a:schemeClr val="bg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" name="1 Rectángulo"/>
          <p:cNvSpPr/>
          <p:nvPr/>
        </p:nvSpPr>
        <p:spPr>
          <a:xfrm>
            <a:off x="0" y="0"/>
            <a:ext cx="9144000" cy="2489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6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4108" name="CuadroTexto 17"/>
          <p:cNvSpPr txBox="1">
            <a:spLocks noChangeArrowheads="1"/>
          </p:cNvSpPr>
          <p:nvPr/>
        </p:nvSpPr>
        <p:spPr bwMode="auto">
          <a:xfrm>
            <a:off x="6896100" y="6332538"/>
            <a:ext cx="1965325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 dirty="0">
                <a:solidFill>
                  <a:schemeClr val="bg1"/>
                </a:solidFill>
                <a:latin typeface="+mn-lt"/>
              </a:rPr>
              <a:t>Vision, mission, command</a:t>
            </a:r>
            <a:endParaRPr lang="es-ES" sz="1200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09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ED60B44B-9C80-4A94-8A8F-24CEA1804F0D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2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87912" y="215655"/>
            <a:ext cx="1507067" cy="406181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33025899-2DF5-439D-99E5-26DACD9F9673}"/>
              </a:ext>
            </a:extLst>
          </p:cNvPr>
          <p:cNvSpPr/>
          <p:nvPr/>
        </p:nvSpPr>
        <p:spPr>
          <a:xfrm>
            <a:off x="2192784" y="1315337"/>
            <a:ext cx="6738152" cy="4892105"/>
          </a:xfrm>
          <a:prstGeom prst="rect">
            <a:avLst/>
          </a:prstGeom>
          <a:solidFill>
            <a:srgbClr val="D52B1E">
              <a:lumMod val="75000"/>
              <a:alpha val="87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NeueLT Pro 45 Lt"/>
              <a:ea typeface="+mn-ea"/>
              <a:cs typeface="+mn-cs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304EE80-C527-43FD-8049-93F3444FF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610" y="2060418"/>
            <a:ext cx="6333278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l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s-ES" sz="1800" b="1" u="none" dirty="0">
                <a:solidFill>
                  <a:prstClr val="white"/>
                </a:solidFill>
                <a:latin typeface="HelveticaNeueLT Pro 75 Bd (Títulos)"/>
              </a:rPr>
              <a:t>A VISION</a:t>
            </a:r>
            <a:r>
              <a:rPr lang="es-ES" sz="1800" u="none" dirty="0">
                <a:solidFill>
                  <a:prstClr val="white"/>
                </a:solidFill>
                <a:latin typeface="HelveticaNeueLT Pro 75 Bd (Títulos)"/>
              </a:rPr>
              <a:t>: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to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continue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being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a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key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reference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in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the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support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system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for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internationalisation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,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reinforcing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its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position and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ensuring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the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reliability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and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trustworthiness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that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companies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require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.</a:t>
            </a:r>
          </a:p>
          <a:p>
            <a:pPr marL="342900" indent="-342900" algn="l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endParaRPr lang="es-ES" sz="1800" u="none" dirty="0">
              <a:solidFill>
                <a:prstClr val="white"/>
              </a:solidFill>
              <a:latin typeface="HelveticaNeueLT Pro 75 Bd (Títulos)"/>
            </a:endParaRPr>
          </a:p>
          <a:p>
            <a:pPr marL="342900" indent="-342900" algn="l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s-ES" sz="1800" b="1" u="none" dirty="0">
                <a:solidFill>
                  <a:prstClr val="white"/>
                </a:solidFill>
                <a:latin typeface="HelveticaNeueLT Pro 75 Bd (Títulos)"/>
              </a:rPr>
              <a:t>A MISSION</a:t>
            </a:r>
            <a:r>
              <a:rPr lang="es-ES" sz="1800" u="none" dirty="0">
                <a:solidFill>
                  <a:prstClr val="white"/>
                </a:solidFill>
                <a:latin typeface="HelveticaNeueLT Pro 75 Bd (Títulos)"/>
              </a:rPr>
              <a:t>: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to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support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companies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,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the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training of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professionals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and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the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attraction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of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foreign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investment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to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enhance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the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internationalisation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of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the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Spanish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economy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and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accelerate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a more inclusive and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sustainable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economic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growth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,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with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high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quality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employment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.</a:t>
            </a:r>
            <a:b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</a:br>
            <a:endParaRPr lang="es-ES" sz="1800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  <a:p>
            <a:pPr marL="342900" indent="-342900" algn="l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s-ES" sz="1800" b="1" u="none" dirty="0">
                <a:solidFill>
                  <a:prstClr val="white"/>
                </a:solidFill>
                <a:latin typeface="HelveticaNeueLT Pro 75 Bd (Títulos)"/>
              </a:rPr>
              <a:t>A COMMAND</a:t>
            </a:r>
            <a:r>
              <a:rPr lang="es-ES" sz="1800" u="none" dirty="0">
                <a:solidFill>
                  <a:prstClr val="white"/>
                </a:solidFill>
                <a:latin typeface="HelveticaNeueLT Pro 75 Bd (Títulos)"/>
              </a:rPr>
              <a:t>: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to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optimise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the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use of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public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and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private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resources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to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maximise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efficiency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in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the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services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provided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to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companies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in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terms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of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its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impact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839EA66-172D-40C3-B7B0-62673B0F0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610" y="1402592"/>
            <a:ext cx="5641540" cy="5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ts val="38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solidFill>
                  <a:prstClr val="white"/>
                </a:solidFill>
                <a:latin typeface="HelveticaNeueLT Pro 75 Bd" panose="020B0804020202020204" pitchFamily="34" charset="0"/>
              </a:rPr>
              <a:t>ICEX has:</a:t>
            </a:r>
            <a:r>
              <a:rPr lang="es-ES" sz="4000" u="none" dirty="0">
                <a:solidFill>
                  <a:prstClr val="white"/>
                </a:solidFill>
                <a:latin typeface="HelveticaNeueLT Pro 75 Bd" panose="020B0804020202020204" pitchFamily="34" charset="0"/>
              </a:rPr>
              <a:t> </a:t>
            </a:r>
            <a:endParaRPr lang="es-ES" sz="3600" u="none" dirty="0">
              <a:solidFill>
                <a:srgbClr val="D52B1E"/>
              </a:solidFill>
              <a:latin typeface="HelveticaNeueLT Pro 75 Bd" panose="020B08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ángulo 21"/>
          <p:cNvSpPr/>
          <p:nvPr/>
        </p:nvSpPr>
        <p:spPr>
          <a:xfrm>
            <a:off x="992188" y="1652588"/>
            <a:ext cx="7264045" cy="4040187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3" name="Rectángulo 22"/>
          <p:cNvSpPr>
            <a:spLocks noChangeArrowheads="1"/>
          </p:cNvSpPr>
          <p:nvPr/>
        </p:nvSpPr>
        <p:spPr bwMode="auto">
          <a:xfrm>
            <a:off x="1206500" y="1990579"/>
            <a:ext cx="7116233" cy="96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3400"/>
              </a:lnSpc>
            </a:pPr>
            <a:r>
              <a:rPr lang="en-GB" sz="3200" u="none" dirty="0">
                <a:solidFill>
                  <a:schemeClr val="bg1"/>
                </a:solidFill>
                <a:latin typeface="+mj-lt"/>
              </a:rPr>
              <a:t>How to attract foreign investment and funding for projects in Spain</a:t>
            </a:r>
            <a:endParaRPr lang="es-ES" sz="3200" u="non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2 Marcador de contenido"/>
          <p:cNvSpPr txBox="1">
            <a:spLocks/>
          </p:cNvSpPr>
          <p:nvPr/>
        </p:nvSpPr>
        <p:spPr bwMode="auto">
          <a:xfrm>
            <a:off x="1231900" y="3098220"/>
            <a:ext cx="6553817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Through Invest in Spain, we help find foreign investment and offer advice:</a:t>
            </a:r>
            <a:endParaRPr lang="es-ES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    </a:t>
            </a:r>
            <a:r>
              <a:rPr lang="en-GB" altLang="ko-KR" u="none" dirty="0">
                <a:solidFill>
                  <a:schemeClr val="bg1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Building the right climate for investment.</a:t>
            </a:r>
            <a:endParaRPr lang="es-ES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    </a:t>
            </a:r>
            <a:r>
              <a:rPr lang="en-GB" altLang="ko-KR" u="none" dirty="0">
                <a:solidFill>
                  <a:schemeClr val="bg1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Transmitting an image of Spain as a competitive country </a:t>
            </a:r>
            <a:br>
              <a:rPr lang="en-GB" altLang="ko-KR" u="none" dirty="0">
                <a:solidFill>
                  <a:schemeClr val="bg1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</a:br>
            <a:r>
              <a:rPr lang="en-GB" altLang="ko-KR" u="none" dirty="0">
                <a:solidFill>
                  <a:schemeClr val="bg1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     with high-level human and technological resources</a:t>
            </a:r>
            <a:r>
              <a:rPr lang="es-ES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.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231900" y="5061164"/>
            <a:ext cx="6137275" cy="5693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u="none" dirty="0">
                <a:solidFill>
                  <a:schemeClr val="bg1"/>
                </a:solidFill>
                <a:latin typeface="+mj-lt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www.investinspain.org</a:t>
            </a:r>
            <a:endParaRPr lang="es-ES" sz="1600" u="none" dirty="0">
              <a:solidFill>
                <a:schemeClr val="bg1"/>
              </a:solidFill>
              <a:latin typeface="+mj-lt"/>
              <a:cs typeface="+mn-cs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500" u="none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3561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5C6AC81A-5E72-45D6-8979-E6D4ABC6CED2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20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538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solidFill>
                  <a:schemeClr val="bg1"/>
                </a:solidFill>
                <a:latin typeface="+mn-lt"/>
              </a:rPr>
              <a:t>Foreign investment</a:t>
            </a:r>
            <a:endParaRPr lang="es-ES" sz="1200" u="none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n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ángulo 21"/>
          <p:cNvSpPr/>
          <p:nvPr/>
        </p:nvSpPr>
        <p:spPr>
          <a:xfrm>
            <a:off x="807867" y="1589103"/>
            <a:ext cx="7430611" cy="4101484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3" name="Rectángulo 22"/>
          <p:cNvSpPr>
            <a:spLocks noChangeArrowheads="1"/>
          </p:cNvSpPr>
          <p:nvPr/>
        </p:nvSpPr>
        <p:spPr bwMode="auto">
          <a:xfrm>
            <a:off x="1127465" y="1824673"/>
            <a:ext cx="5930284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3400"/>
              </a:lnSpc>
            </a:pPr>
            <a:r>
              <a:rPr lang="en-GB" sz="3500" u="none" dirty="0">
                <a:solidFill>
                  <a:schemeClr val="bg1"/>
                </a:solidFill>
                <a:latin typeface="+mj-lt"/>
              </a:rPr>
              <a:t>Services to attract </a:t>
            </a:r>
            <a:br>
              <a:rPr lang="en-GB" sz="3500" u="none" dirty="0">
                <a:solidFill>
                  <a:schemeClr val="bg1"/>
                </a:solidFill>
                <a:latin typeface="+mj-lt"/>
              </a:rPr>
            </a:br>
            <a:r>
              <a:rPr lang="en-GB" sz="3500" u="none" dirty="0">
                <a:solidFill>
                  <a:schemeClr val="bg1"/>
                </a:solidFill>
                <a:latin typeface="+mj-lt"/>
              </a:rPr>
              <a:t>investment and funding</a:t>
            </a:r>
            <a:endParaRPr lang="es-ES" sz="3500" u="non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2 Marcador de contenido"/>
          <p:cNvSpPr txBox="1">
            <a:spLocks/>
          </p:cNvSpPr>
          <p:nvPr/>
        </p:nvSpPr>
        <p:spPr bwMode="auto">
          <a:xfrm>
            <a:off x="1287261" y="2908288"/>
            <a:ext cx="6722002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Identification of foreign investors and potential partners in Spain.</a:t>
            </a:r>
            <a:endParaRPr lang="es-ES" sz="1600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  <a:p>
            <a:pPr eaLnBrk="1" hangingPunct="1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Organisation and coordination of visits and inbound missions.</a:t>
            </a:r>
            <a:endParaRPr lang="es-ES" sz="1600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  <a:p>
            <a:pPr eaLnBrk="1" hangingPunct="1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Support in finding finance for joint investments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.</a:t>
            </a:r>
          </a:p>
          <a:p>
            <a:pPr eaLnBrk="1" hangingPunct="1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Drafting of opinion surveys, and business climate analyses.</a:t>
            </a:r>
            <a:endParaRPr lang="es-ES" sz="1600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  <a:p>
            <a:pPr eaLnBrk="1" hangingPunct="1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Search for regional and sectorial aid and incentives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.</a:t>
            </a:r>
          </a:p>
          <a:p>
            <a:pPr eaLnBrk="1" hangingPunct="1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Creation of an Investor Network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.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221248" y="5030813"/>
            <a:ext cx="29987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u="none" dirty="0">
                <a:solidFill>
                  <a:schemeClr val="bg1"/>
                </a:solidFill>
                <a:latin typeface="HelveticaNeueLT Pro 75 Bd (Títulos)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www.investinspain.org</a:t>
            </a:r>
            <a:endParaRPr lang="es-ES" sz="1600" u="none" dirty="0">
              <a:solidFill>
                <a:schemeClr val="bg1"/>
              </a:solidFill>
              <a:latin typeface="HelveticaNeueLT Pro 75 Bd (Títulos)"/>
              <a:cs typeface="+mn-cs"/>
            </a:endParaRPr>
          </a:p>
        </p:txBody>
      </p:sp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4585" name="4 Marcador de número de diapositiva"/>
          <p:cNvSpPr txBox="1">
            <a:spLocks noGrp="1"/>
          </p:cNvSpPr>
          <p:nvPr/>
        </p:nvSpPr>
        <p:spPr bwMode="auto">
          <a:xfrm>
            <a:off x="8751888" y="6280150"/>
            <a:ext cx="5064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9E2B212E-CA3D-49EB-8862-05C0A523BD93}" type="slidenum">
              <a:rPr lang="es-ES" sz="1200" u="none">
                <a:solidFill>
                  <a:schemeClr val="bg1"/>
                </a:solidFill>
                <a:latin typeface="+mn-lt"/>
              </a:rPr>
              <a:pPr algn="ctr" eaLnBrk="1" hangingPunct="1"/>
              <a:t>21</a:t>
            </a:fld>
            <a:endParaRPr lang="es-ES" sz="1200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850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solidFill>
                  <a:schemeClr val="bg1"/>
                </a:solidFill>
                <a:latin typeface="+mn-lt"/>
              </a:rPr>
              <a:t>Foreign investment</a:t>
            </a:r>
            <a:endParaRPr lang="es-ES" sz="1200" u="none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554480" y="1543050"/>
            <a:ext cx="5341620" cy="3806190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2" name="Rectángulo 11"/>
          <p:cNvSpPr>
            <a:spLocks noChangeArrowheads="1"/>
          </p:cNvSpPr>
          <p:nvPr/>
        </p:nvSpPr>
        <p:spPr bwMode="auto">
          <a:xfrm>
            <a:off x="1739900" y="1847850"/>
            <a:ext cx="5350842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3800"/>
              </a:lnSpc>
            </a:pPr>
            <a:r>
              <a:rPr lang="en-GB" sz="3500" u="none" dirty="0">
                <a:solidFill>
                  <a:schemeClr val="bg1"/>
                </a:solidFill>
                <a:latin typeface="HelveticaNeueLT Pro 75 Bd" panose="020B0804020202020204" pitchFamily="34" charset="0"/>
              </a:rPr>
              <a:t>For every phase of the internationalisation process</a:t>
            </a:r>
            <a:endParaRPr lang="es-ES" sz="3500" u="none" dirty="0">
              <a:solidFill>
                <a:schemeClr val="bg1"/>
              </a:solidFill>
              <a:latin typeface="HelveticaNeueLT Pro 75 Bd" panose="020B0804020202020204" pitchFamily="34" charset="0"/>
            </a:endParaRPr>
          </a:p>
        </p:txBody>
      </p:sp>
      <p:sp>
        <p:nvSpPr>
          <p:cNvPr id="25610" name="Marcador de número de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53BE5126-EA01-4CB1-A6FD-BFB1DE18258F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22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755866" y="3489960"/>
            <a:ext cx="4757738" cy="1643063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ko-KR" sz="1800" dirty="0">
                <a:solidFill>
                  <a:schemeClr val="bg1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ICEX provides full services related to</a:t>
            </a:r>
            <a:r>
              <a:rPr lang="es-ES" sz="18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:  </a:t>
            </a:r>
          </a:p>
          <a:p>
            <a:pPr marL="0" indent="0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8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    </a:t>
            </a:r>
            <a:r>
              <a:rPr lang="en-GB" altLang="ko-KR" sz="1800" dirty="0">
                <a:solidFill>
                  <a:schemeClr val="bg1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Information</a:t>
            </a:r>
            <a:r>
              <a:rPr lang="es-ES" sz="18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.</a:t>
            </a:r>
          </a:p>
          <a:p>
            <a:pPr marL="0" indent="0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ko-KR" sz="1800" dirty="0">
                <a:solidFill>
                  <a:schemeClr val="bg1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     Advice</a:t>
            </a:r>
            <a:r>
              <a:rPr lang="es-ES" sz="18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.</a:t>
            </a:r>
          </a:p>
          <a:p>
            <a:pPr marL="0" indent="0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8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    </a:t>
            </a:r>
            <a:r>
              <a:rPr lang="en-GB" altLang="ko-KR" sz="1800" dirty="0">
                <a:solidFill>
                  <a:schemeClr val="bg1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Training</a:t>
            </a:r>
            <a:r>
              <a:rPr lang="es-ES" sz="18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.</a:t>
            </a:r>
          </a:p>
          <a:p>
            <a:pPr marL="0" indent="0" eaLnBrk="1" hangingPunct="1">
              <a:lnSpc>
                <a:spcPct val="100000"/>
              </a:lnSpc>
            </a:pPr>
            <a:endParaRPr lang="es-ES" sz="2000" dirty="0">
              <a:solidFill>
                <a:schemeClr val="bg1"/>
              </a:solidFill>
              <a:latin typeface="HelveticaNeueLT Pro 75 Bd (Títulos)"/>
            </a:endParaRPr>
          </a:p>
          <a:p>
            <a:pPr marL="0" indent="0" eaLnBrk="1" hangingPunct="1"/>
            <a:endParaRPr lang="es-ES" dirty="0">
              <a:solidFill>
                <a:schemeClr val="bg1"/>
              </a:solidFill>
              <a:latin typeface="HelveticaNeueLT Pro 75 Bd (Títulos)"/>
            </a:endParaRPr>
          </a:p>
        </p:txBody>
      </p:sp>
      <p:sp>
        <p:nvSpPr>
          <p:cNvPr id="23563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latin typeface="+mn-lt"/>
              </a:rPr>
              <a:t>Full services</a:t>
            </a:r>
            <a:endParaRPr lang="es-ES" sz="1200" u="none">
              <a:latin typeface="+mn-lt"/>
            </a:endParaRPr>
          </a:p>
        </p:txBody>
      </p:sp>
      <p:sp>
        <p:nvSpPr>
          <p:cNvPr id="14" name="1 Rectángulo">
            <a:extLst>
              <a:ext uri="{FF2B5EF4-FFF2-40B4-BE49-F238E27FC236}">
                <a16:creationId xmlns:a16="http://schemas.microsoft.com/office/drawing/2014/main" id="{46F12E4B-9309-4A2B-8140-8D3DC43E8A14}"/>
              </a:ext>
            </a:extLst>
          </p:cNvPr>
          <p:cNvSpPr/>
          <p:nvPr/>
        </p:nvSpPr>
        <p:spPr>
          <a:xfrm>
            <a:off x="0" y="3712"/>
            <a:ext cx="9144000" cy="2489200"/>
          </a:xfrm>
          <a:prstGeom prst="rect">
            <a:avLst/>
          </a:prstGeom>
          <a:gradFill flip="none" rotWithShape="1">
            <a:gsLst>
              <a:gs pos="36000">
                <a:srgbClr val="FFFFFF">
                  <a:alpha val="65000"/>
                </a:srgbClr>
              </a:gs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4581" name="CuadroTexto 7"/>
          <p:cNvSpPr txBox="1">
            <a:spLocks noChangeArrowheads="1"/>
          </p:cNvSpPr>
          <p:nvPr/>
        </p:nvSpPr>
        <p:spPr bwMode="auto">
          <a:xfrm>
            <a:off x="6896100" y="63293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latin typeface="+mn-lt"/>
              </a:rPr>
              <a:t>Information</a:t>
            </a:r>
            <a:endParaRPr lang="es-ES" sz="1200" u="none">
              <a:latin typeface="+mn-lt"/>
            </a:endParaRPr>
          </a:p>
        </p:txBody>
      </p:sp>
      <p:sp>
        <p:nvSpPr>
          <p:cNvPr id="26631" name="Marcador de número de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954725AE-925C-4D55-934E-060E169FCA77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23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4029075" y="1968500"/>
            <a:ext cx="4764088" cy="3991625"/>
          </a:xfrm>
        </p:spPr>
        <p:txBody>
          <a:bodyPr/>
          <a:lstStyle/>
          <a:p>
            <a:pPr marL="0" indent="0" algn="r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800" dirty="0">
                <a:latin typeface="HelveticaNeueLT Pro 75 Bd (Títulos)"/>
              </a:rPr>
              <a:t> </a:t>
            </a:r>
            <a:r>
              <a:rPr lang="es-ES" sz="1800" b="1" dirty="0">
                <a:latin typeface="HelveticaNeueLT Pro 75 Bd (Títulos)"/>
              </a:rPr>
              <a:t>www.icex.es</a:t>
            </a:r>
            <a:r>
              <a:rPr lang="es-ES" sz="1800" dirty="0">
                <a:latin typeface="HelveticaNeueLT Pro 75 Bd (Títulos)"/>
              </a:rPr>
              <a:t>: </a:t>
            </a:r>
            <a:br>
              <a:rPr lang="es-ES" sz="1600" dirty="0">
                <a:latin typeface="HelveticaNeueLT Pro 75 Bd (Títulos)"/>
              </a:rPr>
            </a:br>
            <a:r>
              <a:rPr lang="en-GB" altLang="ko-KR" sz="1600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the most widely-consulted Spanish-language Internet portal on internationalisation.</a:t>
            </a:r>
          </a:p>
          <a:p>
            <a:pPr marL="0" indent="0" algn="r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800" b="1" dirty="0">
                <a:latin typeface="HelveticaNeueLT Pro 75 Bd (Títulos)"/>
              </a:rPr>
              <a:t>oficinascomerciales.es</a:t>
            </a:r>
            <a:r>
              <a:rPr lang="es-ES" sz="1800" dirty="0">
                <a:latin typeface="HelveticaNeueLT Pro 75 Bd (Títulos)"/>
              </a:rPr>
              <a:t>: </a:t>
            </a:r>
            <a:br>
              <a:rPr lang="es-ES" sz="1600" dirty="0">
                <a:latin typeface="HelveticaNeueLT Pro 75 Bd (Títulos)"/>
              </a:rPr>
            </a:br>
            <a:r>
              <a:rPr lang="en-GB" sz="1600" dirty="0">
                <a:latin typeface="HelveticaNeueLT Pro 45 Lt" panose="020B0403020202020204" pitchFamily="34" charset="0"/>
              </a:rPr>
              <a:t>with specialised information </a:t>
            </a:r>
            <a:br>
              <a:rPr lang="en-GB" sz="1600" dirty="0">
                <a:latin typeface="HelveticaNeueLT Pro 45 Lt" panose="020B0403020202020204" pitchFamily="34" charset="0"/>
              </a:rPr>
            </a:br>
            <a:r>
              <a:rPr lang="en-GB" sz="1600" dirty="0">
                <a:latin typeface="HelveticaNeueLT Pro 45 Lt" panose="020B0403020202020204" pitchFamily="34" charset="0"/>
              </a:rPr>
              <a:t>on the more than 150 markets covered </a:t>
            </a:r>
            <a:br>
              <a:rPr lang="en-GB" sz="1600" dirty="0">
                <a:latin typeface="HelveticaNeueLT Pro 45 Lt" panose="020B0403020202020204" pitchFamily="34" charset="0"/>
              </a:rPr>
            </a:br>
            <a:r>
              <a:rPr lang="en-GB" sz="1600" dirty="0">
                <a:latin typeface="HelveticaNeueLT Pro 45 Lt" panose="020B0403020202020204" pitchFamily="34" charset="0"/>
              </a:rPr>
              <a:t>by the Spanish network of Economic </a:t>
            </a:r>
            <a:br>
              <a:rPr lang="en-GB" sz="1600" dirty="0">
                <a:latin typeface="HelveticaNeueLT Pro 45 Lt" panose="020B0403020202020204" pitchFamily="34" charset="0"/>
              </a:rPr>
            </a:br>
            <a:r>
              <a:rPr lang="en-GB" sz="1600" dirty="0">
                <a:latin typeface="HelveticaNeueLT Pro 45 Lt" panose="020B0403020202020204" pitchFamily="34" charset="0"/>
              </a:rPr>
              <a:t>and Commercial Offices abroad.</a:t>
            </a:r>
          </a:p>
          <a:p>
            <a:pPr marL="0" indent="0" algn="r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800" b="1" dirty="0">
                <a:latin typeface="HelveticaNeueLT Pro 75 Bd (Títulos)"/>
              </a:rPr>
              <a:t>emarketservices.es:</a:t>
            </a:r>
            <a:r>
              <a:rPr lang="es-ES" sz="1800" dirty="0">
                <a:latin typeface="HelveticaNeueLT Pro 75 Bd (Títulos)"/>
              </a:rPr>
              <a:t> </a:t>
            </a:r>
            <a:br>
              <a:rPr lang="es-ES" sz="1600" dirty="0">
                <a:latin typeface="HelveticaNeueLT Pro 75 Bd (Títulos)"/>
              </a:rPr>
            </a:br>
            <a:r>
              <a:rPr lang="en-GB" altLang="ko-KR" sz="1600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facilitates the use of </a:t>
            </a:r>
            <a:br>
              <a:rPr lang="en-GB" altLang="ko-KR" sz="1600" dirty="0">
                <a:latin typeface="HelveticaNeueLT Pro 45 Lt" panose="020B0403020202020204" pitchFamily="34" charset="0"/>
                <a:ea typeface="굴림" panose="020B0600000101010101" pitchFamily="34" charset="-127"/>
              </a:rPr>
            </a:br>
            <a:r>
              <a:rPr lang="en-GB" altLang="ko-KR" sz="1600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electronic markets.</a:t>
            </a:r>
          </a:p>
          <a:p>
            <a:pPr marL="0" indent="0" algn="r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800" b="1" dirty="0">
                <a:latin typeface="HelveticaNeueLT Pro 75 Bd (Títulos)"/>
              </a:rPr>
              <a:t>comercio.es:</a:t>
            </a:r>
            <a:r>
              <a:rPr lang="es-ES" sz="1800" dirty="0">
                <a:latin typeface="HelveticaNeueLT Pro 75 Bd (Títulos)"/>
              </a:rPr>
              <a:t> </a:t>
            </a:r>
            <a:br>
              <a:rPr lang="es-ES" sz="1600" dirty="0">
                <a:latin typeface="HelveticaNeueLT Pro 75 Bd (Títulos)"/>
              </a:rPr>
            </a:br>
            <a:r>
              <a:rPr lang="en-GB" altLang="ko-KR" sz="1600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with other services from the</a:t>
            </a:r>
            <a:br>
              <a:rPr lang="en-GB" altLang="ko-KR" sz="1600" dirty="0">
                <a:latin typeface="HelveticaNeueLT Pro 45 Lt" panose="020B0403020202020204" pitchFamily="34" charset="0"/>
                <a:ea typeface="굴림" panose="020B0600000101010101" pitchFamily="34" charset="-127"/>
              </a:rPr>
            </a:br>
            <a:r>
              <a:rPr lang="en-GB" altLang="ko-KR" sz="1600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Secretary of State for Trade.</a:t>
            </a:r>
            <a:endParaRPr lang="es-ES" sz="1600" dirty="0">
              <a:latin typeface="HelveticaNeueLT Pro 45 Lt" panose="020B0403020202020204" pitchFamily="34" charset="0"/>
            </a:endParaRPr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s-ES" sz="1600" dirty="0">
              <a:latin typeface="HelveticaNeueLT Pro 75 Bd (Títulos)"/>
            </a:endParaRPr>
          </a:p>
        </p:txBody>
      </p:sp>
      <p:sp>
        <p:nvSpPr>
          <p:cNvPr id="4" name="Rectángulo 3"/>
          <p:cNvSpPr>
            <a:spLocks noChangeArrowheads="1"/>
          </p:cNvSpPr>
          <p:nvPr/>
        </p:nvSpPr>
        <p:spPr bwMode="auto">
          <a:xfrm>
            <a:off x="308472" y="925394"/>
            <a:ext cx="8471991" cy="96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3400"/>
              </a:lnSpc>
            </a:pPr>
            <a:r>
              <a:rPr lang="en-GB" sz="3500" u="none" dirty="0">
                <a:latin typeface="+mj-lt"/>
              </a:rPr>
              <a:t>Full information</a:t>
            </a:r>
          </a:p>
          <a:p>
            <a:pPr algn="r" eaLnBrk="1" hangingPunct="1">
              <a:lnSpc>
                <a:spcPts val="3400"/>
              </a:lnSpc>
            </a:pPr>
            <a:r>
              <a:rPr lang="en-GB" sz="3500" u="none" dirty="0">
                <a:latin typeface="+mj-lt"/>
              </a:rPr>
              <a:t>on foreign markets</a:t>
            </a:r>
            <a:endParaRPr lang="es-ES" sz="3500" u="none" dirty="0">
              <a:latin typeface="+mj-lt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2" y="2222831"/>
            <a:ext cx="44196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9"/>
          <a:stretch>
            <a:fillRect/>
          </a:stretch>
        </p:blipFill>
        <p:spPr bwMode="auto">
          <a:xfrm>
            <a:off x="477838" y="-118110"/>
            <a:ext cx="8923337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10"/>
          <p:cNvSpPr/>
          <p:nvPr/>
        </p:nvSpPr>
        <p:spPr>
          <a:xfrm>
            <a:off x="-3175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7653" name="Marcador de número de diapositiva 1"/>
          <p:cNvSpPr>
            <a:spLocks noGrp="1"/>
          </p:cNvSpPr>
          <p:nvPr>
            <p:ph type="sldNum" sz="quarter" idx="12"/>
          </p:nvPr>
        </p:nvSpPr>
        <p:spPr bwMode="auto">
          <a:xfrm>
            <a:off x="-103188" y="6280150"/>
            <a:ext cx="5064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51B39685-FCD0-407A-B778-CBFC088FA1C1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24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603346" y="1780379"/>
            <a:ext cx="4237037" cy="3923192"/>
          </a:xfrm>
        </p:spPr>
        <p:txBody>
          <a:bodyPr/>
          <a:lstStyle/>
          <a:p>
            <a:pPr marL="0" indent="0" eaLnBrk="1" hangingPunct="1">
              <a:lnSpc>
                <a:spcPts val="38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ko-KR" sz="3500" dirty="0">
                <a:latin typeface="+mj-lt"/>
                <a:ea typeface="굴림" panose="020B0600000101010101" pitchFamily="34" charset="-127"/>
              </a:rPr>
              <a:t>And portals where foreign companies can find out about</a:t>
            </a:r>
            <a:br>
              <a:rPr lang="en-GB" altLang="ko-KR" sz="3500" dirty="0">
                <a:latin typeface="+mj-lt"/>
                <a:ea typeface="굴림" panose="020B0600000101010101" pitchFamily="34" charset="-127"/>
              </a:rPr>
            </a:br>
            <a:r>
              <a:rPr lang="en-GB" altLang="ko-KR" sz="3500" dirty="0">
                <a:latin typeface="+mj-lt"/>
                <a:ea typeface="굴림" panose="020B0600000101010101" pitchFamily="34" charset="-127"/>
              </a:rPr>
              <a:t>Spanish products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s-ES" sz="1500" dirty="0">
              <a:solidFill>
                <a:schemeClr val="bg1">
                  <a:lumMod val="50000"/>
                </a:schemeClr>
              </a:solidFill>
              <a:latin typeface="HelveticaNeueLT Pro 75 Bd (Títulos)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www.spainbusiness.com</a:t>
            </a:r>
            <a:endParaRPr lang="es-ES" sz="1600" dirty="0">
              <a:solidFill>
                <a:schemeClr val="bg1">
                  <a:lumMod val="50000"/>
                </a:schemeClr>
              </a:solidFill>
              <a:latin typeface="HelveticaNeueLT Pro 45 Lt" panose="020B0403020202020204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www.foodswinesfromspain.com</a:t>
            </a:r>
            <a:endParaRPr lang="es-ES" sz="1600" dirty="0">
              <a:solidFill>
                <a:schemeClr val="bg1">
                  <a:lumMod val="50000"/>
                </a:schemeClr>
              </a:solidFill>
              <a:latin typeface="HelveticaNeueLT Pro 45 Lt" panose="020B0403020202020204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www.interiorsfromspain.com</a:t>
            </a:r>
            <a:endParaRPr lang="es-ES" sz="1600" dirty="0">
              <a:solidFill>
                <a:schemeClr val="bg1">
                  <a:lumMod val="50000"/>
                </a:schemeClr>
              </a:solidFill>
              <a:latin typeface="HelveticaNeueLT Pro 45 Lt" panose="020B0403020202020204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www.audiovisualfromspain.com</a:t>
            </a:r>
            <a:endParaRPr lang="es-ES" sz="1600" dirty="0">
              <a:latin typeface="HelveticaNeueLT Pro 45 Lt" panose="020B0403020202020204" pitchFamily="34" charset="0"/>
            </a:endParaRPr>
          </a:p>
        </p:txBody>
      </p:sp>
      <p:sp>
        <p:nvSpPr>
          <p:cNvPr id="25607" name="CuadroTexto 7"/>
          <p:cNvSpPr txBox="1">
            <a:spLocks noChangeArrowheads="1"/>
          </p:cNvSpPr>
          <p:nvPr/>
        </p:nvSpPr>
        <p:spPr bwMode="auto">
          <a:xfrm>
            <a:off x="288925" y="63293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sz="1200" u="none">
                <a:latin typeface="+mn-lt"/>
              </a:rPr>
              <a:t>Information</a:t>
            </a:r>
            <a:endParaRPr lang="es-ES" sz="1200" u="none">
              <a:latin typeface="+mn-lt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54000">
                <a:schemeClr val="bg1">
                  <a:lumMod val="95000"/>
                </a:schemeClr>
              </a:gs>
              <a:gs pos="37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6" name="Forma libre 15"/>
          <p:cNvSpPr/>
          <p:nvPr/>
        </p:nvSpPr>
        <p:spPr>
          <a:xfrm flipH="1">
            <a:off x="3981661" y="6164741"/>
            <a:ext cx="5347168" cy="481119"/>
          </a:xfrm>
          <a:custGeom>
            <a:avLst/>
            <a:gdLst>
              <a:gd name="connsiteX0" fmla="*/ 4686300 w 4686300"/>
              <a:gd name="connsiteY0" fmla="*/ 342900 h 1524000"/>
              <a:gd name="connsiteX1" fmla="*/ 0 w 4686300"/>
              <a:gd name="connsiteY1" fmla="*/ 0 h 1524000"/>
              <a:gd name="connsiteX2" fmla="*/ 0 w 4686300"/>
              <a:gd name="connsiteY2" fmla="*/ 1524000 h 1524000"/>
              <a:gd name="connsiteX3" fmla="*/ 571500 w 4686300"/>
              <a:gd name="connsiteY3" fmla="*/ 419100 h 1524000"/>
              <a:gd name="connsiteX4" fmla="*/ 3556000 w 4686300"/>
              <a:gd name="connsiteY4" fmla="*/ 393700 h 1524000"/>
              <a:gd name="connsiteX5" fmla="*/ 4445000 w 4686300"/>
              <a:gd name="connsiteY5" fmla="*/ 330200 h 1524000"/>
              <a:gd name="connsiteX6" fmla="*/ 4445000 w 4686300"/>
              <a:gd name="connsiteY6" fmla="*/ 330200 h 1524000"/>
              <a:gd name="connsiteX0" fmla="*/ 4686300 w 4686300"/>
              <a:gd name="connsiteY0" fmla="*/ 294035 h 1475135"/>
              <a:gd name="connsiteX1" fmla="*/ 596154 w 4686300"/>
              <a:gd name="connsiteY1" fmla="*/ 0 h 1475135"/>
              <a:gd name="connsiteX2" fmla="*/ 0 w 4686300"/>
              <a:gd name="connsiteY2" fmla="*/ 1475135 h 1475135"/>
              <a:gd name="connsiteX3" fmla="*/ 571500 w 4686300"/>
              <a:gd name="connsiteY3" fmla="*/ 370235 h 1475135"/>
              <a:gd name="connsiteX4" fmla="*/ 3556000 w 4686300"/>
              <a:gd name="connsiteY4" fmla="*/ 344835 h 1475135"/>
              <a:gd name="connsiteX5" fmla="*/ 4445000 w 4686300"/>
              <a:gd name="connsiteY5" fmla="*/ 281335 h 1475135"/>
              <a:gd name="connsiteX6" fmla="*/ 4445000 w 4686300"/>
              <a:gd name="connsiteY6" fmla="*/ 281335 h 1475135"/>
              <a:gd name="connsiteX0" fmla="*/ 4114800 w 4114800"/>
              <a:gd name="connsiteY0" fmla="*/ 294035 h 370235"/>
              <a:gd name="connsiteX1" fmla="*/ 24654 w 4114800"/>
              <a:gd name="connsiteY1" fmla="*/ 0 h 370235"/>
              <a:gd name="connsiteX2" fmla="*/ 0 w 4114800"/>
              <a:gd name="connsiteY2" fmla="*/ 370235 h 370235"/>
              <a:gd name="connsiteX3" fmla="*/ 2984500 w 4114800"/>
              <a:gd name="connsiteY3" fmla="*/ 344835 h 370235"/>
              <a:gd name="connsiteX4" fmla="*/ 3873500 w 4114800"/>
              <a:gd name="connsiteY4" fmla="*/ 281335 h 370235"/>
              <a:gd name="connsiteX5" fmla="*/ 3873500 w 4114800"/>
              <a:gd name="connsiteY5" fmla="*/ 281335 h 3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800" h="370235">
                <a:moveTo>
                  <a:pt x="4114800" y="294035"/>
                </a:moveTo>
                <a:lnTo>
                  <a:pt x="24654" y="0"/>
                </a:lnTo>
                <a:lnTo>
                  <a:pt x="0" y="370235"/>
                </a:lnTo>
                <a:lnTo>
                  <a:pt x="2984500" y="344835"/>
                </a:lnTo>
                <a:lnTo>
                  <a:pt x="3873500" y="281335"/>
                </a:lnTo>
                <a:lnTo>
                  <a:pt x="3873500" y="281335"/>
                </a:lnTo>
              </a:path>
            </a:pathLst>
          </a:custGeom>
          <a:solidFill>
            <a:schemeClr val="tx2">
              <a:alpha val="34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 dirty="0"/>
          </a:p>
        </p:txBody>
      </p:sp>
      <p:sp>
        <p:nvSpPr>
          <p:cNvPr id="12" name="Rectángulo 10"/>
          <p:cNvSpPr/>
          <p:nvPr/>
        </p:nvSpPr>
        <p:spPr>
          <a:xfrm>
            <a:off x="-1588" y="6315075"/>
            <a:ext cx="292101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35847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-107950" y="6280150"/>
            <a:ext cx="5064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3FBCC48-D25D-425B-B3DE-B0784F5981B0}" type="slidenum">
              <a:rPr lang="es-ES" sz="1200" smtClean="0">
                <a:solidFill>
                  <a:srgbClr val="FFFFFF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25</a:t>
            </a:fld>
            <a:endParaRPr lang="es-ES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6632" name="CuadroTexto 13"/>
          <p:cNvSpPr txBox="1">
            <a:spLocks noChangeArrowheads="1"/>
          </p:cNvSpPr>
          <p:nvPr/>
        </p:nvSpPr>
        <p:spPr bwMode="auto">
          <a:xfrm>
            <a:off x="290513" y="6316663"/>
            <a:ext cx="1963737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es-ES_tradnl" sz="1200" u="none" dirty="0" err="1">
                <a:latin typeface="+mn-lt"/>
                <a:cs typeface="Arial" charset="0"/>
              </a:rPr>
              <a:t>Information</a:t>
            </a:r>
            <a:endParaRPr lang="es-ES" sz="1200" u="none" dirty="0">
              <a:latin typeface="+mn-lt"/>
              <a:cs typeface="Arial" charset="0"/>
            </a:endParaRPr>
          </a:p>
        </p:txBody>
      </p:sp>
      <p:sp>
        <p:nvSpPr>
          <p:cNvPr id="17" name="Rectángulo 16"/>
          <p:cNvSpPr>
            <a:spLocks noChangeArrowheads="1"/>
          </p:cNvSpPr>
          <p:nvPr/>
        </p:nvSpPr>
        <p:spPr bwMode="auto">
          <a:xfrm>
            <a:off x="588962" y="1196975"/>
            <a:ext cx="5049837" cy="10669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ts val="3800"/>
              </a:lnSpc>
              <a:defRPr/>
            </a:pPr>
            <a:r>
              <a:rPr lang="es-ES" sz="3500" u="none" dirty="0" err="1">
                <a:latin typeface="+mj-lt"/>
                <a:cs typeface="+mn-cs"/>
              </a:rPr>
              <a:t>With</a:t>
            </a:r>
            <a:r>
              <a:rPr lang="es-ES" sz="3500" u="none" dirty="0">
                <a:latin typeface="+mj-lt"/>
                <a:cs typeface="+mn-cs"/>
              </a:rPr>
              <a:t> </a:t>
            </a:r>
            <a:r>
              <a:rPr lang="es-ES" sz="3500" u="none" dirty="0" err="1">
                <a:latin typeface="+mj-lt"/>
                <a:cs typeface="+mn-cs"/>
              </a:rPr>
              <a:t>publications</a:t>
            </a:r>
            <a:r>
              <a:rPr lang="es-ES" sz="3500" u="none" dirty="0">
                <a:latin typeface="+mj-lt"/>
                <a:cs typeface="+mn-cs"/>
              </a:rPr>
              <a:t> and multimedia </a:t>
            </a:r>
            <a:r>
              <a:rPr lang="es-ES" sz="3500" u="none" dirty="0" err="1">
                <a:latin typeface="+mj-lt"/>
                <a:cs typeface="+mn-cs"/>
              </a:rPr>
              <a:t>content</a:t>
            </a:r>
            <a:endParaRPr lang="es-ES" sz="3500" u="none" dirty="0">
              <a:solidFill>
                <a:srgbClr val="D52B1E"/>
              </a:solidFill>
              <a:latin typeface="+mj-lt"/>
              <a:cs typeface="Arial" charset="0"/>
            </a:endParaRPr>
          </a:p>
        </p:txBody>
      </p:sp>
      <p:sp>
        <p:nvSpPr>
          <p:cNvPr id="19" name="Rectángulo 18"/>
          <p:cNvSpPr>
            <a:spLocks noChangeArrowheads="1"/>
          </p:cNvSpPr>
          <p:nvPr/>
        </p:nvSpPr>
        <p:spPr bwMode="auto">
          <a:xfrm>
            <a:off x="598488" y="2604181"/>
            <a:ext cx="4430712" cy="33829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ts val="1900"/>
              </a:lnSpc>
              <a:defRPr/>
            </a:pPr>
            <a:r>
              <a:rPr lang="es-ES" b="1" u="none" dirty="0">
                <a:solidFill>
                  <a:schemeClr val="tx2"/>
                </a:solidFill>
                <a:latin typeface="HelveticaNeueLT Pro 75 Bd (Títulos)"/>
                <a:cs typeface="Arial" charset="0"/>
              </a:rPr>
              <a:t>ICEX </a:t>
            </a:r>
            <a:r>
              <a:rPr lang="es-ES" b="1" u="none" dirty="0" err="1">
                <a:solidFill>
                  <a:schemeClr val="tx2"/>
                </a:solidFill>
                <a:latin typeface="HelveticaNeueLT Pro 75 Bd (Títulos)"/>
                <a:cs typeface="Arial" charset="0"/>
              </a:rPr>
              <a:t>publications</a:t>
            </a:r>
            <a:endParaRPr lang="es-ES" b="1" u="none" dirty="0">
              <a:solidFill>
                <a:schemeClr val="tx2"/>
              </a:solidFill>
              <a:latin typeface="HelveticaNeueLT Pro 75 Bd (Títulos)"/>
              <a:cs typeface="Arial" charset="0"/>
            </a:endParaRPr>
          </a:p>
          <a:p>
            <a:pPr algn="l" eaLnBrk="1" hangingPunct="1">
              <a:lnSpc>
                <a:spcPts val="1900"/>
              </a:lnSpc>
              <a:defRPr/>
            </a:pP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More than 4,000 </a:t>
            </a:r>
            <a:r>
              <a:rPr lang="es-ES" sz="1600" u="none" dirty="0" err="1">
                <a:latin typeface="HelveticaNeueLT Pro 45 Lt" panose="020B0403020202020204" pitchFamily="34" charset="0"/>
                <a:cs typeface="Arial" charset="0"/>
              </a:rPr>
              <a:t>publications</a:t>
            </a: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 (</a:t>
            </a:r>
            <a:r>
              <a:rPr lang="es-ES" sz="1600" u="none" dirty="0" err="1">
                <a:latin typeface="HelveticaNeueLT Pro 45 Lt" panose="020B0403020202020204" pitchFamily="34" charset="0"/>
                <a:cs typeface="Arial" charset="0"/>
              </a:rPr>
              <a:t>international</a:t>
            </a: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 </a:t>
            </a:r>
            <a:r>
              <a:rPr lang="es-ES" sz="1600" u="none" dirty="0" err="1">
                <a:latin typeface="HelveticaNeueLT Pro 45 Lt" panose="020B0403020202020204" pitchFamily="34" charset="0"/>
                <a:cs typeface="Arial" charset="0"/>
              </a:rPr>
              <a:t>trade</a:t>
            </a: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, </a:t>
            </a:r>
            <a:r>
              <a:rPr lang="es-ES" sz="1600" u="none" dirty="0" err="1">
                <a:latin typeface="HelveticaNeueLT Pro 45 Lt" panose="020B0403020202020204" pitchFamily="34" charset="0"/>
                <a:cs typeface="Arial" charset="0"/>
              </a:rPr>
              <a:t>manuals</a:t>
            </a: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, </a:t>
            </a:r>
            <a:r>
              <a:rPr lang="es-ES" sz="1600" u="none" dirty="0" err="1">
                <a:latin typeface="HelveticaNeueLT Pro 45 Lt" panose="020B0403020202020204" pitchFamily="34" charset="0"/>
                <a:cs typeface="Arial" charset="0"/>
              </a:rPr>
              <a:t>business</a:t>
            </a: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 guides, country data).</a:t>
            </a:r>
          </a:p>
          <a:p>
            <a:pPr algn="l" eaLnBrk="1" hangingPunct="1">
              <a:lnSpc>
                <a:spcPts val="1700"/>
              </a:lnSpc>
              <a:defRPr/>
            </a:pPr>
            <a:endParaRPr lang="es-ES_tradnl" u="none" dirty="0">
              <a:solidFill>
                <a:schemeClr val="bg1">
                  <a:lumMod val="50000"/>
                </a:schemeClr>
              </a:solidFill>
              <a:latin typeface="HelveticaNeueLT Pro 45 Lt" panose="020B0403020202020204" pitchFamily="34" charset="0"/>
              <a:cs typeface="Arial" charset="0"/>
            </a:endParaRPr>
          </a:p>
          <a:p>
            <a:pPr algn="l" eaLnBrk="1" hangingPunct="1">
              <a:lnSpc>
                <a:spcPts val="1700"/>
              </a:lnSpc>
              <a:defRPr/>
            </a:pPr>
            <a:r>
              <a:rPr lang="es-ES_tradnl" sz="1600" u="none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cs typeface="Arial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www.icex.es/publicaciones</a:t>
            </a:r>
            <a:endParaRPr lang="es-ES_tradnl" sz="1600" u="none" dirty="0">
              <a:solidFill>
                <a:schemeClr val="bg1">
                  <a:lumMod val="50000"/>
                </a:schemeClr>
              </a:solidFill>
              <a:latin typeface="HelveticaNeueLT Pro 45 Lt" panose="020B0403020202020204" pitchFamily="34" charset="0"/>
              <a:cs typeface="Arial" charset="0"/>
            </a:endParaRPr>
          </a:p>
          <a:p>
            <a:pPr algn="l" eaLnBrk="1" hangingPunct="1">
              <a:lnSpc>
                <a:spcPts val="1700"/>
              </a:lnSpc>
              <a:defRPr/>
            </a:pPr>
            <a:endParaRPr lang="es-ES_tradnl" sz="1600" u="none" dirty="0">
              <a:solidFill>
                <a:schemeClr val="tx2"/>
              </a:solidFill>
              <a:latin typeface="HelveticaNeueLT Pro 75 Bd (Títulos)"/>
              <a:cs typeface="Arial" charset="0"/>
            </a:endParaRPr>
          </a:p>
          <a:p>
            <a:pPr algn="l" eaLnBrk="1" hangingPunct="1">
              <a:lnSpc>
                <a:spcPts val="1700"/>
              </a:lnSpc>
              <a:defRPr/>
            </a:pPr>
            <a:endParaRPr lang="es-ES_tradnl" sz="1600" u="none" dirty="0">
              <a:solidFill>
                <a:srgbClr val="D52B1E"/>
              </a:solidFill>
              <a:latin typeface="HelveticaNeueLT Pro 75 Bd (Títulos)"/>
              <a:cs typeface="Arial" charset="0"/>
            </a:endParaRPr>
          </a:p>
          <a:p>
            <a:pPr algn="l" eaLnBrk="1" hangingPunct="1">
              <a:lnSpc>
                <a:spcPts val="1700"/>
              </a:lnSpc>
              <a:spcAft>
                <a:spcPts val="0"/>
              </a:spcAft>
              <a:defRPr/>
            </a:pPr>
            <a:r>
              <a:rPr lang="es-ES" u="none" dirty="0">
                <a:solidFill>
                  <a:schemeClr val="tx2"/>
                </a:solidFill>
                <a:latin typeface="+mj-lt"/>
                <a:cs typeface="Arial" charset="0"/>
              </a:rPr>
              <a:t>ICEX </a:t>
            </a:r>
            <a:r>
              <a:rPr lang="es-ES" b="1" i="1" u="none" dirty="0">
                <a:solidFill>
                  <a:schemeClr val="tx2"/>
                </a:solidFill>
                <a:latin typeface="+mj-lt"/>
                <a:cs typeface="Arial" charset="0"/>
              </a:rPr>
              <a:t>El Exportador</a:t>
            </a:r>
          </a:p>
          <a:p>
            <a:pPr algn="l" eaLnBrk="1" hangingPunct="1">
              <a:lnSpc>
                <a:spcPts val="1700"/>
              </a:lnSpc>
              <a:spcAft>
                <a:spcPts val="0"/>
              </a:spcAft>
              <a:defRPr/>
            </a:pPr>
            <a:r>
              <a:rPr lang="es-ES" sz="1600" u="none" dirty="0" err="1">
                <a:latin typeface="HelveticaNeueLT Pro 45 Lt" panose="020B0403020202020204" pitchFamily="34" charset="0"/>
                <a:cs typeface="Arial" charset="0"/>
              </a:rPr>
              <a:t>An</a:t>
            </a: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 on-line </a:t>
            </a:r>
            <a:r>
              <a:rPr lang="es-ES" sz="1600" u="none" dirty="0" err="1">
                <a:latin typeface="HelveticaNeueLT Pro 45 Lt" panose="020B0403020202020204" pitchFamily="34" charset="0"/>
                <a:cs typeface="Arial" charset="0"/>
              </a:rPr>
              <a:t>journal</a:t>
            </a: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 on </a:t>
            </a:r>
            <a:r>
              <a:rPr lang="es-ES" sz="1600" u="none" dirty="0" err="1">
                <a:latin typeface="HelveticaNeueLT Pro 45 Lt" panose="020B0403020202020204" pitchFamily="34" charset="0"/>
                <a:cs typeface="Arial" charset="0"/>
              </a:rPr>
              <a:t>internationalisation</a:t>
            </a: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 </a:t>
            </a:r>
            <a:r>
              <a:rPr lang="es-ES" sz="1600" u="none" dirty="0" err="1">
                <a:latin typeface="HelveticaNeueLT Pro 45 Lt" panose="020B0403020202020204" pitchFamily="34" charset="0"/>
                <a:cs typeface="Arial" charset="0"/>
              </a:rPr>
              <a:t>with</a:t>
            </a: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 </a:t>
            </a:r>
            <a:r>
              <a:rPr lang="es-ES" sz="1600" u="none" dirty="0" err="1">
                <a:latin typeface="HelveticaNeueLT Pro 45 Lt" panose="020B0403020202020204" pitchFamily="34" charset="0"/>
                <a:cs typeface="Arial" charset="0"/>
              </a:rPr>
              <a:t>news</a:t>
            </a: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, </a:t>
            </a:r>
            <a:r>
              <a:rPr lang="es-ES" sz="1600" u="none" dirty="0" err="1">
                <a:latin typeface="HelveticaNeueLT Pro 45 Lt" panose="020B0403020202020204" pitchFamily="34" charset="0"/>
                <a:cs typeface="Arial" charset="0"/>
              </a:rPr>
              <a:t>reports</a:t>
            </a: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, </a:t>
            </a:r>
            <a:r>
              <a:rPr lang="es-ES" sz="1600" u="none" dirty="0" err="1">
                <a:latin typeface="HelveticaNeueLT Pro 45 Lt" panose="020B0403020202020204" pitchFamily="34" charset="0"/>
                <a:cs typeface="Arial" charset="0"/>
              </a:rPr>
              <a:t>market</a:t>
            </a: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 </a:t>
            </a:r>
            <a:r>
              <a:rPr lang="es-ES" sz="1600" u="none" dirty="0" err="1">
                <a:latin typeface="HelveticaNeueLT Pro 45 Lt" panose="020B0403020202020204" pitchFamily="34" charset="0"/>
                <a:cs typeface="Arial" charset="0"/>
              </a:rPr>
              <a:t>information</a:t>
            </a: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, videos and </a:t>
            </a:r>
            <a:r>
              <a:rPr lang="es-ES" sz="1600" u="none" dirty="0" err="1">
                <a:latin typeface="HelveticaNeueLT Pro 45 Lt" panose="020B0403020202020204" pitchFamily="34" charset="0"/>
                <a:cs typeface="Arial" charset="0"/>
              </a:rPr>
              <a:t>all</a:t>
            </a: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 </a:t>
            </a:r>
            <a:r>
              <a:rPr lang="es-ES" sz="1600" u="none" dirty="0" err="1">
                <a:latin typeface="HelveticaNeueLT Pro 45 Lt" panose="020B0403020202020204" pitchFamily="34" charset="0"/>
                <a:cs typeface="Arial" charset="0"/>
              </a:rPr>
              <a:t>the</a:t>
            </a: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 </a:t>
            </a:r>
            <a:r>
              <a:rPr lang="es-ES" sz="1600" u="none" dirty="0" err="1">
                <a:latin typeface="HelveticaNeueLT Pro 45 Lt" panose="020B0403020202020204" pitchFamily="34" charset="0"/>
                <a:cs typeface="Arial" charset="0"/>
              </a:rPr>
              <a:t>latest</a:t>
            </a: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 </a:t>
            </a:r>
            <a:r>
              <a:rPr lang="es-ES" sz="1600" u="none" dirty="0" err="1">
                <a:latin typeface="HelveticaNeueLT Pro 45 Lt" panose="020B0403020202020204" pitchFamily="34" charset="0"/>
                <a:cs typeface="Arial" charset="0"/>
              </a:rPr>
              <a:t>business</a:t>
            </a: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 </a:t>
            </a:r>
            <a:r>
              <a:rPr lang="es-ES" sz="1600" u="none" dirty="0" err="1">
                <a:latin typeface="HelveticaNeueLT Pro 45 Lt" panose="020B0403020202020204" pitchFamily="34" charset="0"/>
                <a:cs typeface="Arial" charset="0"/>
              </a:rPr>
              <a:t>topics</a:t>
            </a:r>
            <a:r>
              <a:rPr lang="es-ES" sz="1600" u="none" dirty="0">
                <a:latin typeface="HelveticaNeueLT Pro 45 Lt" panose="020B0403020202020204" pitchFamily="34" charset="0"/>
                <a:cs typeface="Arial" charset="0"/>
              </a:rPr>
              <a:t>.</a:t>
            </a:r>
          </a:p>
          <a:p>
            <a:pPr algn="l" eaLnBrk="1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s-ES" sz="1600" u="none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cs typeface="Arial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www.icex.es/elexportador</a:t>
            </a:r>
            <a:endParaRPr lang="es-ES" sz="1600" u="none" dirty="0">
              <a:solidFill>
                <a:schemeClr val="bg1">
                  <a:lumMod val="50000"/>
                </a:schemeClr>
              </a:solidFill>
              <a:latin typeface="HelveticaNeueLT Pro 45 Lt" panose="020B0403020202020204" pitchFamily="34" charset="0"/>
              <a:cs typeface="Arial" charset="0"/>
            </a:endParaRPr>
          </a:p>
          <a:p>
            <a:pPr algn="l" eaLnBrk="1" hangingPunct="1">
              <a:spcBef>
                <a:spcPts val="1200"/>
              </a:spcBef>
              <a:spcAft>
                <a:spcPts val="0"/>
              </a:spcAft>
              <a:defRPr/>
            </a:pPr>
            <a:endParaRPr lang="es-ES" sz="1500" u="none" dirty="0">
              <a:solidFill>
                <a:srgbClr val="D52B1E"/>
              </a:solidFill>
              <a:latin typeface="+mn-lt"/>
              <a:cs typeface="Arial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514" y="2130834"/>
            <a:ext cx="3080657" cy="472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293" y="2467231"/>
            <a:ext cx="2646607" cy="79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D093216-5286-4CC4-9585-3A0206D809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214546" y="206777"/>
            <a:ext cx="1507067" cy="4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779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29700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8F628D02-7B75-43FD-B657-D62562A99FD6}" type="slidenum">
              <a:rPr lang="es-ES" u="none">
                <a:solidFill>
                  <a:srgbClr val="FFFFFF"/>
                </a:solidFill>
                <a:latin typeface="+mn-lt"/>
              </a:rPr>
              <a:pPr algn="ctr"/>
              <a:t>26</a:t>
            </a:fld>
            <a:endParaRPr lang="es-ES" u="none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7653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latin typeface="+mn-lt"/>
              </a:rPr>
              <a:t>Information</a:t>
            </a:r>
            <a:endParaRPr lang="es-ES" sz="1200" u="none">
              <a:latin typeface="+mn-lt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23888" y="1413510"/>
            <a:ext cx="5092700" cy="3353799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795338" y="1843199"/>
            <a:ext cx="4553902" cy="261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</a:pPr>
            <a:r>
              <a:rPr lang="en-GB" sz="3500" u="none" dirty="0">
                <a:solidFill>
                  <a:schemeClr val="bg1"/>
                </a:solidFill>
                <a:latin typeface="+mj-lt"/>
              </a:rPr>
              <a:t>Find new business opportunities</a:t>
            </a:r>
          </a:p>
          <a:p>
            <a:pPr>
              <a:spcBef>
                <a:spcPts val="1200"/>
              </a:spcBef>
            </a:pPr>
            <a:r>
              <a:rPr lang="en-GB" sz="1600" u="none" dirty="0">
                <a:solidFill>
                  <a:schemeClr val="bg1"/>
                </a:solidFill>
                <a:latin typeface="+mn-lt"/>
              </a:rPr>
              <a:t>The Business Opportunities Service provides updated information on demand for Spanish products and services, and on possible investment openings abroad.</a:t>
            </a:r>
            <a:endParaRPr lang="es-ES" sz="1600" u="none" dirty="0">
              <a:solidFill>
                <a:schemeClr val="bg1"/>
              </a:solidFill>
              <a:latin typeface="+mn-lt"/>
            </a:endParaRPr>
          </a:p>
          <a:p>
            <a:pPr>
              <a:spcBef>
                <a:spcPts val="1200"/>
              </a:spcBef>
            </a:pPr>
            <a:r>
              <a:rPr lang="es-ES" sz="1600" u="none" dirty="0">
                <a:solidFill>
                  <a:schemeClr val="bg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www.icex.es/oportunidades</a:t>
            </a:r>
            <a:endParaRPr lang="es-ES" sz="1600" u="none" dirty="0">
              <a:solidFill>
                <a:schemeClr val="bg1"/>
              </a:solidFill>
              <a:latin typeface="+mn-lt"/>
            </a:endParaRPr>
          </a:p>
          <a:p>
            <a:pPr>
              <a:spcBef>
                <a:spcPts val="1200"/>
              </a:spcBef>
            </a:pPr>
            <a:endParaRPr lang="es-ES" sz="1500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Elipse 19"/>
          <p:cNvSpPr/>
          <p:nvPr/>
        </p:nvSpPr>
        <p:spPr>
          <a:xfrm rot="20434368">
            <a:off x="-4413615" y="-2371497"/>
            <a:ext cx="10944799" cy="4067767"/>
          </a:xfrm>
          <a:custGeom>
            <a:avLst/>
            <a:gdLst>
              <a:gd name="connsiteX0" fmla="*/ 0 w 5021896"/>
              <a:gd name="connsiteY0" fmla="*/ 1867697 h 3735393"/>
              <a:gd name="connsiteX1" fmla="*/ 2510948 w 5021896"/>
              <a:gd name="connsiteY1" fmla="*/ 0 h 3735393"/>
              <a:gd name="connsiteX2" fmla="*/ 5021896 w 5021896"/>
              <a:gd name="connsiteY2" fmla="*/ 1867697 h 3735393"/>
              <a:gd name="connsiteX3" fmla="*/ 2510948 w 5021896"/>
              <a:gd name="connsiteY3" fmla="*/ 3735394 h 3735393"/>
              <a:gd name="connsiteX4" fmla="*/ 0 w 5021896"/>
              <a:gd name="connsiteY4" fmla="*/ 1867697 h 3735393"/>
              <a:gd name="connsiteX0" fmla="*/ 0 w 6086901"/>
              <a:gd name="connsiteY0" fmla="*/ 1530412 h 3741969"/>
              <a:gd name="connsiteX1" fmla="*/ 3575953 w 6086901"/>
              <a:gd name="connsiteY1" fmla="*/ 3999 h 3741969"/>
              <a:gd name="connsiteX2" fmla="*/ 6086901 w 6086901"/>
              <a:gd name="connsiteY2" fmla="*/ 1871696 h 3741969"/>
              <a:gd name="connsiteX3" fmla="*/ 3575953 w 6086901"/>
              <a:gd name="connsiteY3" fmla="*/ 3739393 h 3741969"/>
              <a:gd name="connsiteX4" fmla="*/ 0 w 6086901"/>
              <a:gd name="connsiteY4" fmla="*/ 1530412 h 374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6901" h="3741969">
                <a:moveTo>
                  <a:pt x="0" y="1530412"/>
                </a:moveTo>
                <a:cubicBezTo>
                  <a:pt x="0" y="498911"/>
                  <a:pt x="2561470" y="-52882"/>
                  <a:pt x="3575953" y="3999"/>
                </a:cubicBezTo>
                <a:cubicBezTo>
                  <a:pt x="4590436" y="60880"/>
                  <a:pt x="6086901" y="840195"/>
                  <a:pt x="6086901" y="1871696"/>
                </a:cubicBezTo>
                <a:cubicBezTo>
                  <a:pt x="6086901" y="2903197"/>
                  <a:pt x="4590436" y="3796274"/>
                  <a:pt x="3575953" y="3739393"/>
                </a:cubicBezTo>
                <a:cubicBezTo>
                  <a:pt x="2561470" y="3682512"/>
                  <a:pt x="0" y="2561913"/>
                  <a:pt x="0" y="1530412"/>
                </a:cubicBezTo>
                <a:close/>
              </a:path>
            </a:pathLst>
          </a:custGeom>
          <a:gradFill flip="none" rotWithShape="1">
            <a:gsLst>
              <a:gs pos="24000">
                <a:schemeClr val="bg1">
                  <a:alpha val="95000"/>
                </a:schemeClr>
              </a:gs>
              <a:gs pos="99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RESENTACIÓN CORPORATIVA ESPAÑA EXPORTACIÓN E INVERSIONES\Version 2014\icex_presentalia_v1\fondo_ho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40"/>
            <a:ext cx="9154319" cy="686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2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sz="1200" u="none" dirty="0" err="1">
                <a:solidFill>
                  <a:schemeClr val="bg1"/>
                </a:solidFill>
                <a:latin typeface="+mn-lt"/>
                <a:cs typeface="Arial" charset="0"/>
              </a:rPr>
              <a:t>Advisory</a:t>
            </a:r>
            <a:r>
              <a:rPr lang="es-ES" sz="1200" u="none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es-ES" sz="1200" u="none" dirty="0" err="1">
                <a:solidFill>
                  <a:schemeClr val="bg1"/>
                </a:solidFill>
                <a:latin typeface="+mn-lt"/>
                <a:cs typeface="Arial" charset="0"/>
              </a:rPr>
              <a:t>Services</a:t>
            </a:r>
            <a:endParaRPr lang="es-ES" sz="1200" u="none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19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20" name="Marcador de número de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8751888" y="6283443"/>
            <a:ext cx="5064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E9808D1-28D0-4802-B025-7E826ABF8334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27</a:t>
            </a:fld>
            <a:endParaRPr lang="es-E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Rectángulo 14"/>
          <p:cNvSpPr/>
          <p:nvPr/>
        </p:nvSpPr>
        <p:spPr>
          <a:xfrm>
            <a:off x="369588" y="1763456"/>
            <a:ext cx="5138057" cy="4584322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9" name="1 Rectángulo">
            <a:extLst>
              <a:ext uri="{FF2B5EF4-FFF2-40B4-BE49-F238E27FC236}">
                <a16:creationId xmlns:a16="http://schemas.microsoft.com/office/drawing/2014/main" id="{B008399C-854E-4E7B-8225-F9857C881AA1}"/>
              </a:ext>
            </a:extLst>
          </p:cNvPr>
          <p:cNvSpPr/>
          <p:nvPr/>
        </p:nvSpPr>
        <p:spPr>
          <a:xfrm>
            <a:off x="0" y="-5813"/>
            <a:ext cx="9144000" cy="2489200"/>
          </a:xfrm>
          <a:prstGeom prst="rect">
            <a:avLst/>
          </a:prstGeom>
          <a:gradFill flip="none" rotWithShape="1">
            <a:gsLst>
              <a:gs pos="36000">
                <a:srgbClr val="FFFFFF">
                  <a:alpha val="70000"/>
                </a:srgbClr>
              </a:gs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4" y="173038"/>
            <a:ext cx="150653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515825" y="2110021"/>
            <a:ext cx="4807290" cy="266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es-ES" sz="3500" i="1" u="none" dirty="0">
                <a:solidFill>
                  <a:schemeClr val="bg1"/>
                </a:solidFill>
                <a:latin typeface="+mj-lt"/>
              </a:rPr>
              <a:t>Ventana Global</a:t>
            </a:r>
            <a:endParaRPr lang="es-ES" sz="2000" i="1" u="none" dirty="0">
              <a:solidFill>
                <a:srgbClr val="F8D3D0"/>
              </a:solidFill>
              <a:latin typeface="+mj-lt"/>
            </a:endParaRPr>
          </a:p>
          <a:p>
            <a:pPr algn="l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s-ES" sz="1800" i="1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Ventana Global 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combines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all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the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services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and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knowledge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of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the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Spanish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State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Administration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to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help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promote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business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internationalisation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  <a:buFontTx/>
              <a:buNone/>
            </a:pPr>
            <a:endParaRPr lang="es-ES" sz="1800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(+34) 913 497 100 | 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informacion@icex.es</a:t>
            </a:r>
            <a:endParaRPr lang="es-ES" sz="1800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1200"/>
              </a:spcBef>
              <a:buFontTx/>
              <a:buNone/>
            </a:pPr>
            <a:endParaRPr lang="es-ES" sz="1800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A single, </a:t>
            </a:r>
            <a:r>
              <a:rPr lang="es-ES" sz="16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direct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6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channel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6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providing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6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access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6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to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6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the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6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resources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of </a:t>
            </a:r>
            <a:r>
              <a:rPr lang="es-ES" sz="16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the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6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Secretary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of </a:t>
            </a:r>
            <a:r>
              <a:rPr lang="es-ES" sz="16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State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6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for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6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Trade</a:t>
            </a: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, CDTI, CESCE, COFIDES, ENISA, ICEX and ICO.</a:t>
            </a:r>
            <a:endParaRPr lang="es-ES" sz="1600" i="1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4448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31747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300" y="1047750"/>
            <a:ext cx="7899400" cy="6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/>
          <p:cNvSpPr/>
          <p:nvPr/>
        </p:nvSpPr>
        <p:spPr>
          <a:xfrm>
            <a:off x="2819524" y="802756"/>
            <a:ext cx="8390965" cy="6055244"/>
          </a:xfrm>
          <a:prstGeom prst="ellipse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softEdge rad="1054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3175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99DA3A48-3AE2-4F6F-8BED-D984E2C25A87}" type="slidenum">
              <a:rPr lang="es-ES" u="none">
                <a:solidFill>
                  <a:srgbClr val="FFFFFF"/>
                </a:solidFill>
                <a:latin typeface="+mn-lt"/>
              </a:rPr>
              <a:pPr algn="ctr"/>
              <a:t>28</a:t>
            </a:fld>
            <a:endParaRPr lang="es-ES" u="none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9705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s-ES" sz="1200" u="none">
                <a:latin typeface="+mn-lt"/>
              </a:rPr>
              <a:t>Advisory services</a:t>
            </a:r>
          </a:p>
        </p:txBody>
      </p:sp>
      <p:sp>
        <p:nvSpPr>
          <p:cNvPr id="18" name="Rectángulo 17"/>
          <p:cNvSpPr>
            <a:spLocks noChangeArrowheads="1"/>
          </p:cNvSpPr>
          <p:nvPr/>
        </p:nvSpPr>
        <p:spPr bwMode="auto">
          <a:xfrm>
            <a:off x="2124075" y="1435100"/>
            <a:ext cx="6402388" cy="47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3000"/>
              </a:lnSpc>
            </a:pPr>
            <a:r>
              <a:rPr lang="en-GB" sz="3500" u="none" dirty="0">
                <a:solidFill>
                  <a:srgbClr val="D52B1E"/>
                </a:solidFill>
                <a:latin typeface="+mj-lt"/>
              </a:rPr>
              <a:t>Customised services</a:t>
            </a:r>
            <a:endParaRPr lang="es-ES" sz="3500" u="none" dirty="0">
              <a:solidFill>
                <a:srgbClr val="D52B1E"/>
              </a:solidFill>
              <a:latin typeface="+mj-lt"/>
            </a:endParaRPr>
          </a:p>
        </p:txBody>
      </p:sp>
      <p:sp>
        <p:nvSpPr>
          <p:cNvPr id="21" name="Rectángulo 20"/>
          <p:cNvSpPr>
            <a:spLocks noChangeArrowheads="1"/>
          </p:cNvSpPr>
          <p:nvPr/>
        </p:nvSpPr>
        <p:spPr bwMode="auto">
          <a:xfrm>
            <a:off x="2957513" y="1949450"/>
            <a:ext cx="55276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900"/>
              </a:lnSpc>
            </a:pPr>
            <a:r>
              <a:rPr lang="en-GB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ICEX provides customised advice and support, subject to a fee, through the Spanish network </a:t>
            </a:r>
            <a:br>
              <a:rPr lang="en-GB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</a:br>
            <a:r>
              <a:rPr lang="en-GB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of Economic and Commercial Offices.</a:t>
            </a:r>
            <a:endParaRPr lang="es-ES" u="none" dirty="0">
              <a:solidFill>
                <a:schemeClr val="tx2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4" name="Rectángulo 13"/>
          <p:cNvSpPr>
            <a:spLocks noChangeArrowheads="1"/>
          </p:cNvSpPr>
          <p:nvPr/>
        </p:nvSpPr>
        <p:spPr bwMode="auto">
          <a:xfrm>
            <a:off x="2849563" y="2911475"/>
            <a:ext cx="5527675" cy="213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400"/>
              </a:lnSpc>
              <a:spcAft>
                <a:spcPts val="1500"/>
              </a:spcAft>
            </a:pPr>
            <a:r>
              <a:rPr lang="en-GB" altLang="ko-KR" sz="1600" u="none" dirty="0">
                <a:solidFill>
                  <a:srgbClr val="D52B1E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Customised information on foreign markets.</a:t>
            </a:r>
            <a:r>
              <a:rPr lang="en-GB" altLang="ko-KR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 </a:t>
            </a:r>
            <a:endParaRPr lang="es-ES" sz="1600" u="none" dirty="0">
              <a:solidFill>
                <a:srgbClr val="D52B1E"/>
              </a:solidFill>
              <a:latin typeface="HelveticaNeueLT Pro 45 Lt" panose="020B0403020202020204" pitchFamily="34" charset="0"/>
            </a:endParaRPr>
          </a:p>
          <a:p>
            <a:pPr algn="r" eaLnBrk="1" hangingPunct="1">
              <a:lnSpc>
                <a:spcPts val="1400"/>
              </a:lnSpc>
              <a:spcAft>
                <a:spcPts val="1500"/>
              </a:spcAft>
            </a:pPr>
            <a:r>
              <a:rPr lang="en-GB" altLang="ko-KR" sz="1600" u="none" dirty="0">
                <a:solidFill>
                  <a:srgbClr val="D52B1E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Organisation of business meetings</a:t>
            </a:r>
            <a:r>
              <a:rPr lang="es-ES" sz="1600" u="none" dirty="0">
                <a:solidFill>
                  <a:srgbClr val="D52B1E"/>
                </a:solidFill>
                <a:latin typeface="HelveticaNeueLT Pro 45 Lt" panose="020B0403020202020204" pitchFamily="34" charset="0"/>
              </a:rPr>
              <a:t>.</a:t>
            </a:r>
          </a:p>
          <a:p>
            <a:pPr algn="r" eaLnBrk="1" hangingPunct="1">
              <a:lnSpc>
                <a:spcPts val="1400"/>
              </a:lnSpc>
              <a:spcAft>
                <a:spcPts val="1500"/>
              </a:spcAft>
            </a:pPr>
            <a:r>
              <a:rPr lang="en-GB" altLang="ko-KR" sz="1600" u="none" dirty="0">
                <a:solidFill>
                  <a:srgbClr val="D52B1E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Identification of potential trade partners.</a:t>
            </a:r>
            <a:r>
              <a:rPr lang="es-ES" altLang="ko-KR" dirty="0">
                <a:latin typeface="HelveticaNeueLT Pro 45 Lt" panose="020B0403020202020204" pitchFamily="34" charset="0"/>
                <a:ea typeface="굴림" panose="020B0600000101010101" pitchFamily="34" charset="-127"/>
              </a:rPr>
              <a:t> </a:t>
            </a:r>
            <a:endParaRPr lang="es-ES" sz="1600" u="none" dirty="0">
              <a:solidFill>
                <a:srgbClr val="D52B1E"/>
              </a:solidFill>
              <a:latin typeface="HelveticaNeueLT Pro 45 Lt" panose="020B0403020202020204" pitchFamily="34" charset="0"/>
            </a:endParaRPr>
          </a:p>
          <a:p>
            <a:pPr algn="r" eaLnBrk="1" hangingPunct="1">
              <a:lnSpc>
                <a:spcPts val="1400"/>
              </a:lnSpc>
              <a:spcAft>
                <a:spcPts val="1500"/>
              </a:spcAft>
            </a:pPr>
            <a:r>
              <a:rPr lang="en-GB" altLang="ko-KR" sz="1600" u="none" dirty="0">
                <a:solidFill>
                  <a:srgbClr val="D52B1E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Logistics support</a:t>
            </a:r>
            <a:r>
              <a:rPr lang="es-ES" sz="1600" u="none" dirty="0">
                <a:solidFill>
                  <a:srgbClr val="D52B1E"/>
                </a:solidFill>
                <a:latin typeface="HelveticaNeueLT Pro 45 Lt" panose="020B0403020202020204" pitchFamily="34" charset="0"/>
              </a:rPr>
              <a:t>.</a:t>
            </a:r>
          </a:p>
          <a:p>
            <a:pPr algn="r" eaLnBrk="1" hangingPunct="1">
              <a:lnSpc>
                <a:spcPts val="1400"/>
              </a:lnSpc>
              <a:spcAft>
                <a:spcPts val="1500"/>
              </a:spcAft>
            </a:pPr>
            <a:r>
              <a:rPr lang="en-GB" altLang="ko-KR" sz="1600" u="none" dirty="0">
                <a:solidFill>
                  <a:srgbClr val="D52B1E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Inbound missions.</a:t>
            </a:r>
            <a:endParaRPr lang="es-ES" sz="1600" u="none" dirty="0">
              <a:solidFill>
                <a:srgbClr val="D52B1E"/>
              </a:solidFill>
              <a:latin typeface="HelveticaNeueLT Pro 45 Lt" panose="020B0403020202020204" pitchFamily="34" charset="0"/>
            </a:endParaRPr>
          </a:p>
          <a:p>
            <a:pPr algn="r" eaLnBrk="1" hangingPunct="1">
              <a:lnSpc>
                <a:spcPts val="1400"/>
              </a:lnSpc>
              <a:spcAft>
                <a:spcPts val="1200"/>
              </a:spcAft>
            </a:pPr>
            <a:r>
              <a:rPr lang="en-GB" altLang="ko-KR" sz="1600" u="none" dirty="0">
                <a:solidFill>
                  <a:srgbClr val="D52B1E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With guaranteed quality control.</a:t>
            </a:r>
            <a:endParaRPr lang="es-ES" sz="1600" u="none" dirty="0">
              <a:solidFill>
                <a:srgbClr val="D52B1E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5" name="Rectángulo 14"/>
          <p:cNvSpPr>
            <a:spLocks noChangeArrowheads="1"/>
          </p:cNvSpPr>
          <p:nvPr/>
        </p:nvSpPr>
        <p:spPr bwMode="auto">
          <a:xfrm>
            <a:off x="4324350" y="5207489"/>
            <a:ext cx="4167188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400"/>
              </a:lnSpc>
              <a:spcAft>
                <a:spcPts val="1200"/>
              </a:spcAft>
            </a:pPr>
            <a:r>
              <a:rPr lang="es-ES" sz="1600" u="none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www.icex.es/serviciospersonalizados</a:t>
            </a:r>
            <a:endParaRPr lang="es-ES" sz="1600" u="none" dirty="0">
              <a:solidFill>
                <a:schemeClr val="bg1">
                  <a:lumMod val="50000"/>
                </a:schemeClr>
              </a:solidFill>
              <a:latin typeface="HelveticaNeueLT Pro 45 Lt" panose="020B0403020202020204" pitchFamily="34" charset="0"/>
            </a:endParaRPr>
          </a:p>
          <a:p>
            <a:pPr algn="r" eaLnBrk="1" hangingPunct="1">
              <a:lnSpc>
                <a:spcPts val="1400"/>
              </a:lnSpc>
              <a:spcAft>
                <a:spcPts val="1200"/>
              </a:spcAft>
            </a:pPr>
            <a:endParaRPr lang="es-ES" sz="1500" u="none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32771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-3175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32773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-103188" y="6280150"/>
            <a:ext cx="5064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BADD3FCD-E432-4C8E-B7E3-D81159E84FC0}" type="slidenum">
              <a:rPr lang="es-ES" u="none">
                <a:solidFill>
                  <a:srgbClr val="FFFFFF"/>
                </a:solidFill>
                <a:latin typeface="+mn-lt"/>
              </a:rPr>
              <a:pPr algn="ctr"/>
              <a:t>29</a:t>
            </a:fld>
            <a:endParaRPr lang="es-ES" u="none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0726" name="CuadroTexto 13"/>
          <p:cNvSpPr txBox="1">
            <a:spLocks noChangeArrowheads="1"/>
          </p:cNvSpPr>
          <p:nvPr/>
        </p:nvSpPr>
        <p:spPr bwMode="auto">
          <a:xfrm>
            <a:off x="280988" y="63166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sz="1200" u="none" dirty="0">
                <a:latin typeface="+mn-lt"/>
              </a:rPr>
              <a:t>Advisory services</a:t>
            </a:r>
            <a:endParaRPr lang="es-ES" sz="1200" u="none" dirty="0">
              <a:latin typeface="+mn-lt"/>
            </a:endParaRPr>
          </a:p>
        </p:txBody>
      </p:sp>
      <p:sp>
        <p:nvSpPr>
          <p:cNvPr id="18" name="Rectángulo 17"/>
          <p:cNvSpPr>
            <a:spLocks noChangeArrowheads="1"/>
          </p:cNvSpPr>
          <p:nvPr/>
        </p:nvSpPr>
        <p:spPr bwMode="auto">
          <a:xfrm>
            <a:off x="457200" y="1675350"/>
            <a:ext cx="4787900" cy="86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000"/>
              </a:lnSpc>
            </a:pPr>
            <a:r>
              <a:rPr lang="en-GB" sz="3500" u="none" dirty="0">
                <a:solidFill>
                  <a:srgbClr val="D52B1E"/>
                </a:solidFill>
                <a:latin typeface="+mj-lt"/>
              </a:rPr>
              <a:t>Advice </a:t>
            </a:r>
          </a:p>
          <a:p>
            <a:pPr eaLnBrk="1" hangingPunct="1">
              <a:lnSpc>
                <a:spcPts val="3000"/>
              </a:lnSpc>
            </a:pPr>
            <a:r>
              <a:rPr lang="en-GB" sz="3500" u="none" dirty="0">
                <a:solidFill>
                  <a:srgbClr val="D52B1E"/>
                </a:solidFill>
                <a:latin typeface="+mj-lt"/>
              </a:rPr>
              <a:t>on investments</a:t>
            </a:r>
            <a:endParaRPr lang="es-ES" sz="3500" u="none" dirty="0">
              <a:solidFill>
                <a:srgbClr val="D52B1E"/>
              </a:solidFill>
              <a:latin typeface="+mj-lt"/>
            </a:endParaRPr>
          </a:p>
        </p:txBody>
      </p:sp>
      <p:sp>
        <p:nvSpPr>
          <p:cNvPr id="21" name="Rectángulo 20"/>
          <p:cNvSpPr>
            <a:spLocks noChangeArrowheads="1"/>
          </p:cNvSpPr>
          <p:nvPr/>
        </p:nvSpPr>
        <p:spPr bwMode="auto">
          <a:xfrm>
            <a:off x="461963" y="2649725"/>
            <a:ext cx="4533900" cy="311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en-GB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To optimise your investment abroad</a:t>
            </a:r>
            <a:endParaRPr lang="es-ES" u="none" dirty="0">
              <a:solidFill>
                <a:schemeClr val="tx2"/>
              </a:solidFill>
              <a:latin typeface="HelveticaNeueLT Pro 45 Lt" panose="020B0403020202020204" pitchFamily="34" charset="0"/>
            </a:endParaRPr>
          </a:p>
          <a:p>
            <a:pPr eaLnBrk="1" hangingPunct="1">
              <a:lnSpc>
                <a:spcPts val="1700"/>
              </a:lnSpc>
            </a:pPr>
            <a:endParaRPr lang="es-ES" sz="1600" u="none" dirty="0">
              <a:solidFill>
                <a:schemeClr val="tx2"/>
              </a:solidFill>
              <a:latin typeface="HelveticaNeueLT Pro 45 Lt" panose="020B0403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GB" sz="1600" u="none" dirty="0">
                <a:solidFill>
                  <a:srgbClr val="D52B1E"/>
                </a:solidFill>
                <a:latin typeface="HelveticaNeueLT Pro 45 Lt" panose="020B0403020202020204" pitchFamily="34" charset="0"/>
              </a:rPr>
              <a:t>Advice on investments abroad.</a:t>
            </a:r>
          </a:p>
          <a:p>
            <a:pPr eaLnBrk="1" hangingPunct="1">
              <a:spcAft>
                <a:spcPts val="1200"/>
              </a:spcAft>
            </a:pPr>
            <a:r>
              <a:rPr lang="en-GB" sz="1600" u="none" dirty="0">
                <a:solidFill>
                  <a:srgbClr val="D52B1E"/>
                </a:solidFill>
                <a:latin typeface="HelveticaNeueLT Pro 45 Lt" panose="020B0403020202020204" pitchFamily="34" charset="0"/>
              </a:rPr>
              <a:t>Customised feasibility study, subject to a fee.</a:t>
            </a:r>
            <a:endParaRPr lang="es-ES" sz="1600" u="none" dirty="0">
              <a:solidFill>
                <a:srgbClr val="D52B1E"/>
              </a:solidFill>
              <a:latin typeface="HelveticaNeueLT Pro 45 Lt" panose="020B0403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GB" sz="1600" u="none" dirty="0">
                <a:solidFill>
                  <a:srgbClr val="D52B1E"/>
                </a:solidFill>
                <a:latin typeface="HelveticaNeueLT Pro 45 Lt" panose="020B0403020202020204" pitchFamily="34" charset="0"/>
              </a:rPr>
              <a:t>Assistance on funding for setting up operations abroad. ICEX will direct your company towards public and private sources of finance for your project, such as the </a:t>
            </a:r>
            <a:r>
              <a:rPr lang="en-GB" sz="1600" u="none" dirty="0" err="1">
                <a:solidFill>
                  <a:srgbClr val="D52B1E"/>
                </a:solidFill>
                <a:latin typeface="HelveticaNeueLT Pro 45 Lt" panose="020B0403020202020204" pitchFamily="34" charset="0"/>
              </a:rPr>
              <a:t>Pyme-Invierte</a:t>
            </a:r>
            <a:r>
              <a:rPr lang="en-GB" sz="1600" u="none" dirty="0">
                <a:solidFill>
                  <a:srgbClr val="D52B1E"/>
                </a:solidFill>
                <a:latin typeface="HelveticaNeueLT Pro 45 Lt" panose="020B0403020202020204" pitchFamily="34" charset="0"/>
              </a:rPr>
              <a:t> programme.</a:t>
            </a:r>
            <a:endParaRPr lang="en-GB" sz="1600" u="none" dirty="0">
              <a:latin typeface="HelveticaNeueLT Pro 45 Lt" panose="020B0403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s-ES" sz="1600" u="none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www.icex.es/asesoramientoinversiones</a:t>
            </a:r>
            <a:endParaRPr lang="es-ES" sz="1600" u="none" dirty="0">
              <a:solidFill>
                <a:schemeClr val="bg1">
                  <a:lumMod val="50000"/>
                </a:schemeClr>
              </a:solidFill>
              <a:latin typeface="HelveticaNeueLT Pro 45 Lt" panose="020B0403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s-ES" sz="1600" u="none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www.icex.es/pymeinvierte</a:t>
            </a:r>
            <a:endParaRPr lang="es-ES" sz="1600" u="none" dirty="0">
              <a:solidFill>
                <a:schemeClr val="bg1">
                  <a:lumMod val="50000"/>
                </a:schemeClr>
              </a:solidFill>
              <a:latin typeface="HelveticaNeueLT Pro 45 Lt" panose="020B0403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9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2489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21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8751888" y="6280150"/>
            <a:ext cx="5064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0A26285-B453-4253-96B4-13D316D4AA30}" type="slidenum">
              <a:rPr lang="es-ES" sz="1200" smtClean="0">
                <a:solidFill>
                  <a:prstClr val="white"/>
                </a:solidFill>
                <a:latin typeface="HelveticaNeueLT Pro 45 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es-ES" sz="1200" dirty="0">
              <a:solidFill>
                <a:prstClr val="white"/>
              </a:solidFill>
              <a:latin typeface="HelveticaNeueLT Pro 45 Lt"/>
            </a:endParaRPr>
          </a:p>
        </p:txBody>
      </p:sp>
      <p:pic>
        <p:nvPicPr>
          <p:cNvPr id="2052" name="Picture 4" descr="H:\PRESENTACIÓN CORPORATIVA ESPAÑA EXPORTACIÓN E INVERSIONES\Version 2014\icex_presentalia_v1\shutterstock_1786015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32" name="CuadroTexto 17"/>
          <p:cNvSpPr txBox="1">
            <a:spLocks noChangeArrowheads="1"/>
          </p:cNvSpPr>
          <p:nvPr/>
        </p:nvSpPr>
        <p:spPr bwMode="auto">
          <a:xfrm>
            <a:off x="6896100" y="6332538"/>
            <a:ext cx="1965325" cy="2778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sz="1200" u="none" dirty="0" err="1">
                <a:solidFill>
                  <a:prstClr val="white"/>
                </a:solidFill>
                <a:latin typeface="HelveticaNeueLT Pro 45 Lt"/>
                <a:cs typeface="Arial" charset="0"/>
              </a:rPr>
              <a:t>Values</a:t>
            </a:r>
            <a:endParaRPr lang="es-ES" sz="1200" u="none" dirty="0">
              <a:solidFill>
                <a:prstClr val="white"/>
              </a:solidFill>
              <a:latin typeface="HelveticaNeueLT Pro 45 Lt"/>
              <a:cs typeface="Arial" charset="0"/>
            </a:endParaRPr>
          </a:p>
        </p:txBody>
      </p:sp>
      <p:sp>
        <p:nvSpPr>
          <p:cNvPr id="33" name="4 Marcador de número de diapositiva"/>
          <p:cNvSpPr txBox="1">
            <a:spLocks/>
          </p:cNvSpPr>
          <p:nvPr/>
        </p:nvSpPr>
        <p:spPr bwMode="auto">
          <a:xfrm>
            <a:off x="8744744" y="6274672"/>
            <a:ext cx="50641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u="none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u="sng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u="sng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u="sng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u="sng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u="sng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u="sng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u="sng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u="sng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0A26285-B453-4253-96B4-13D316D4AA30}" type="slidenum">
              <a:rPr lang="es-ES" sz="1200" smtClean="0">
                <a:solidFill>
                  <a:prstClr val="white"/>
                </a:solidFill>
                <a:latin typeface="HelveticaNeueLT Pro 45 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es-ES" sz="1200" dirty="0">
              <a:solidFill>
                <a:prstClr val="white"/>
              </a:solidFill>
              <a:latin typeface="HelveticaNeueLT Pro 45 Lt"/>
            </a:endParaRPr>
          </a:p>
        </p:txBody>
      </p:sp>
      <p:sp>
        <p:nvSpPr>
          <p:cNvPr id="12" name="1 Rectángulo">
            <a:extLst>
              <a:ext uri="{FF2B5EF4-FFF2-40B4-BE49-F238E27FC236}">
                <a16:creationId xmlns:a16="http://schemas.microsoft.com/office/drawing/2014/main" id="{0E250578-2DA6-49BE-9B56-100450FE4722}"/>
              </a:ext>
            </a:extLst>
          </p:cNvPr>
          <p:cNvSpPr/>
          <p:nvPr/>
        </p:nvSpPr>
        <p:spPr>
          <a:xfrm>
            <a:off x="0" y="-48869"/>
            <a:ext cx="9144000" cy="1728990"/>
          </a:xfrm>
          <a:prstGeom prst="rect">
            <a:avLst/>
          </a:prstGeom>
          <a:gradFill flip="none" rotWithShape="1">
            <a:gsLst>
              <a:gs pos="36000">
                <a:srgbClr val="FFFFFF">
                  <a:alpha val="81000"/>
                </a:srgbClr>
              </a:gs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13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304832" y="260320"/>
            <a:ext cx="1507067" cy="406181"/>
          </a:xfrm>
          <a:prstGeom prst="rect">
            <a:avLst/>
          </a:prstGeom>
        </p:spPr>
      </p:pic>
      <p:sp>
        <p:nvSpPr>
          <p:cNvPr id="16" name="Rectángulo 12">
            <a:extLst>
              <a:ext uri="{FF2B5EF4-FFF2-40B4-BE49-F238E27FC236}">
                <a16:creationId xmlns:a16="http://schemas.microsoft.com/office/drawing/2014/main" id="{183E1074-1D0D-4DC1-9686-10793B223988}"/>
              </a:ext>
            </a:extLst>
          </p:cNvPr>
          <p:cNvSpPr/>
          <p:nvPr/>
        </p:nvSpPr>
        <p:spPr>
          <a:xfrm>
            <a:off x="323584" y="1416140"/>
            <a:ext cx="5171695" cy="3409860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065854B3-E7B2-4D1C-9962-3331D1429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548" y="1786034"/>
            <a:ext cx="4477338" cy="70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ts val="3800"/>
              </a:lnSpc>
              <a:spcBef>
                <a:spcPct val="0"/>
              </a:spcBef>
              <a:buFontTx/>
              <a:buNone/>
            </a:pPr>
            <a:r>
              <a:rPr lang="es-ES" sz="3500" u="none" dirty="0" err="1">
                <a:solidFill>
                  <a:schemeClr val="bg1"/>
                </a:solidFill>
                <a:latin typeface="HelveticaNeueLT Pro 75 Bd" panose="020B0804020202020204" pitchFamily="34" charset="0"/>
              </a:rPr>
              <a:t>Our</a:t>
            </a:r>
            <a:r>
              <a:rPr lang="es-ES" sz="3500" u="none" dirty="0">
                <a:solidFill>
                  <a:schemeClr val="bg1"/>
                </a:solidFill>
                <a:latin typeface="HelveticaNeueLT Pro 75 Bd" panose="020B0804020202020204" pitchFamily="34" charset="0"/>
              </a:rPr>
              <a:t> </a:t>
            </a:r>
            <a:r>
              <a:rPr lang="es-ES" sz="3500" u="none" dirty="0" err="1">
                <a:solidFill>
                  <a:schemeClr val="bg1"/>
                </a:solidFill>
                <a:latin typeface="HelveticaNeueLT Pro 75 Bd" panose="020B0804020202020204" pitchFamily="34" charset="0"/>
              </a:rPr>
              <a:t>Values</a:t>
            </a:r>
            <a:r>
              <a:rPr lang="es-ES" sz="2000" u="none" dirty="0">
                <a:solidFill>
                  <a:schemeClr val="bg1"/>
                </a:solidFill>
                <a:latin typeface="HelveticaNeueLT Pro 75 Bd" panose="020B0804020202020204" pitchFamily="34" charset="0"/>
              </a:rPr>
              <a:t>: </a:t>
            </a:r>
            <a:endParaRPr lang="es-ES" sz="2000" u="none" dirty="0">
              <a:latin typeface="HelveticaNeueLT Pro 75 Bd" panose="020B0804020202020204" pitchFamily="34" charset="0"/>
            </a:endParaRPr>
          </a:p>
        </p:txBody>
      </p:sp>
      <p:sp>
        <p:nvSpPr>
          <p:cNvPr id="18" name="CuadroTexto 6">
            <a:extLst>
              <a:ext uri="{FF2B5EF4-FFF2-40B4-BE49-F238E27FC236}">
                <a16:creationId xmlns:a16="http://schemas.microsoft.com/office/drawing/2014/main" id="{66B10F24-B997-44F4-B90F-EEDCF355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548" y="2429760"/>
            <a:ext cx="4845808" cy="260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sz="2000" b="1" u="none" dirty="0">
                <a:solidFill>
                  <a:schemeClr val="bg1"/>
                </a:solidFill>
                <a:latin typeface="HelveticaNeueLT Pro 75 Bd (Títulos)"/>
              </a:rPr>
              <a:t>TO SUPPORT</a:t>
            </a:r>
            <a:r>
              <a:rPr lang="es-ES" sz="1800" u="none" dirty="0">
                <a:solidFill>
                  <a:schemeClr val="bg1"/>
                </a:solidFill>
                <a:latin typeface="HelveticaNeueLT Pro 75 Bd (Títulos)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companies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,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the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training of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professionals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and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the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attraction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of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foreign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investment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to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enhance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the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internationalisation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of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the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Spanish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economy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and 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sz="2000" b="1" u="none" dirty="0">
                <a:solidFill>
                  <a:schemeClr val="bg1"/>
                </a:solidFill>
                <a:latin typeface="HelveticaNeueLT Pro 75 Bd (Títulos)"/>
              </a:rPr>
              <a:t>TO ACCELERATE</a:t>
            </a:r>
            <a:r>
              <a:rPr lang="es-ES" sz="1800" b="1" u="none" dirty="0">
                <a:solidFill>
                  <a:schemeClr val="bg1"/>
                </a:solidFill>
                <a:latin typeface="HelveticaNeueLT Pro 75 Bd (Títulos)"/>
              </a:rPr>
              <a:t> 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a more </a:t>
            </a:r>
            <a:r>
              <a:rPr lang="es-ES" sz="2000" b="1" u="none" dirty="0">
                <a:solidFill>
                  <a:schemeClr val="bg1"/>
                </a:solidFill>
                <a:latin typeface="HelveticaNeueLT Pro 75 Bd (Títulos)"/>
              </a:rPr>
              <a:t>INCLUSIVE</a:t>
            </a:r>
            <a:r>
              <a:rPr lang="es-ES" sz="1800" u="none" dirty="0">
                <a:solidFill>
                  <a:schemeClr val="bg1"/>
                </a:solidFill>
                <a:latin typeface="HelveticaNeueLT Pro 75 Bd (Títulos)"/>
              </a:rPr>
              <a:t> 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and</a:t>
            </a:r>
            <a:r>
              <a:rPr lang="es-ES" sz="1800" u="none" dirty="0">
                <a:solidFill>
                  <a:schemeClr val="bg1"/>
                </a:solidFill>
                <a:latin typeface="HelveticaNeueLT Pro 75 Bd (Títulos)"/>
              </a:rPr>
              <a:t> </a:t>
            </a:r>
            <a:r>
              <a:rPr lang="es-ES" sz="2000" b="1" u="none" dirty="0">
                <a:solidFill>
                  <a:schemeClr val="bg1"/>
                </a:solidFill>
                <a:latin typeface="HelveticaNeueLT Pro 75 Bd (Títulos)"/>
              </a:rPr>
              <a:t>SUSTAINABLE</a:t>
            </a:r>
            <a:r>
              <a:rPr lang="es-ES" sz="1800" u="none" dirty="0">
                <a:solidFill>
                  <a:schemeClr val="bg1"/>
                </a:solidFill>
                <a:latin typeface="HelveticaNeueLT Pro 75 Bd (Títulos)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economic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growth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, 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with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quality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employment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5602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2" name="Rectángulo 10"/>
          <p:cNvSpPr/>
          <p:nvPr/>
        </p:nvSpPr>
        <p:spPr>
          <a:xfrm>
            <a:off x="-3175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40965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-103188" y="6280150"/>
            <a:ext cx="5064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B5AAF0-E22F-488A-8C28-0551772761D6}" type="slidenum">
              <a:rPr lang="es-ES" sz="1200" smtClean="0">
                <a:solidFill>
                  <a:srgbClr val="FFFFFF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30</a:t>
            </a:fld>
            <a:endParaRPr lang="es-ES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0726" name="CuadroTexto 13"/>
          <p:cNvSpPr txBox="1">
            <a:spLocks noChangeArrowheads="1"/>
          </p:cNvSpPr>
          <p:nvPr/>
        </p:nvSpPr>
        <p:spPr bwMode="auto">
          <a:xfrm>
            <a:off x="288925" y="6313126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es-ES" sz="1200" u="none" dirty="0" err="1">
                <a:latin typeface="+mn-lt"/>
                <a:cs typeface="Arial" charset="0"/>
              </a:rPr>
              <a:t>Advisory</a:t>
            </a:r>
            <a:r>
              <a:rPr lang="es-ES" sz="1200" u="none" dirty="0">
                <a:latin typeface="+mn-lt"/>
                <a:cs typeface="Arial" charset="0"/>
              </a:rPr>
              <a:t> </a:t>
            </a:r>
            <a:r>
              <a:rPr lang="es-ES" sz="1200" u="none" dirty="0" err="1">
                <a:latin typeface="+mn-lt"/>
                <a:cs typeface="Arial" charset="0"/>
              </a:rPr>
              <a:t>services</a:t>
            </a:r>
            <a:endParaRPr lang="es-ES" sz="1200" u="none" dirty="0">
              <a:latin typeface="+mn-lt"/>
              <a:cs typeface="Arial" charset="0"/>
            </a:endParaRPr>
          </a:p>
        </p:txBody>
      </p:sp>
      <p:sp>
        <p:nvSpPr>
          <p:cNvPr id="18" name="Rectángulo 17"/>
          <p:cNvSpPr>
            <a:spLocks noChangeArrowheads="1"/>
          </p:cNvSpPr>
          <p:nvPr/>
        </p:nvSpPr>
        <p:spPr bwMode="auto">
          <a:xfrm>
            <a:off x="492697" y="1501094"/>
            <a:ext cx="5324208" cy="124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ts val="3000"/>
              </a:lnSpc>
              <a:spcBef>
                <a:spcPct val="0"/>
              </a:spcBef>
              <a:buNone/>
            </a:pPr>
            <a:r>
              <a:rPr lang="en-US" sz="3500" u="none" dirty="0">
                <a:solidFill>
                  <a:srgbClr val="D52B1E"/>
                </a:solidFill>
                <a:latin typeface="+mj-lt"/>
              </a:rPr>
              <a:t>Simulator of costs for creating a company abroad</a:t>
            </a:r>
            <a:endParaRPr lang="es-ES" sz="3500" u="none" dirty="0">
              <a:solidFill>
                <a:srgbClr val="D52B1E"/>
              </a:solidFill>
              <a:latin typeface="+mj-lt"/>
            </a:endParaRPr>
          </a:p>
        </p:txBody>
      </p:sp>
      <p:sp>
        <p:nvSpPr>
          <p:cNvPr id="21" name="Rectángulo 20"/>
          <p:cNvSpPr>
            <a:spLocks noChangeArrowheads="1"/>
          </p:cNvSpPr>
          <p:nvPr/>
        </p:nvSpPr>
        <p:spPr bwMode="auto">
          <a:xfrm>
            <a:off x="577849" y="2782810"/>
            <a:ext cx="4382985" cy="374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es-ES" sz="1800" u="none" dirty="0">
                <a:solidFill>
                  <a:schemeClr val="tx2"/>
                </a:solidFill>
                <a:latin typeface="+mn-lt"/>
              </a:rPr>
              <a:t>In </a:t>
            </a:r>
            <a:r>
              <a:rPr lang="es-ES" sz="1800" u="none" dirty="0" err="1">
                <a:solidFill>
                  <a:schemeClr val="tx2"/>
                </a:solidFill>
                <a:latin typeface="+mn-lt"/>
              </a:rPr>
              <a:t>just</a:t>
            </a:r>
            <a:r>
              <a:rPr lang="es-ES" sz="1800" u="none" dirty="0">
                <a:solidFill>
                  <a:schemeClr val="tx2"/>
                </a:solidFill>
                <a:latin typeface="+mn-lt"/>
              </a:rPr>
              <a:t> a </a:t>
            </a:r>
            <a:r>
              <a:rPr lang="es-ES" sz="1800" u="none" dirty="0" err="1">
                <a:solidFill>
                  <a:schemeClr val="tx2"/>
                </a:solidFill>
                <a:latin typeface="+mn-lt"/>
              </a:rPr>
              <a:t>few</a:t>
            </a:r>
            <a:r>
              <a:rPr lang="es-ES" sz="1800" u="none" dirty="0">
                <a:solidFill>
                  <a:schemeClr val="tx2"/>
                </a:solidFill>
                <a:latin typeface="+mn-lt"/>
              </a:rPr>
              <a:t> </a:t>
            </a:r>
            <a:r>
              <a:rPr lang="es-ES" sz="1800" u="none" dirty="0" err="1">
                <a:solidFill>
                  <a:schemeClr val="tx2"/>
                </a:solidFill>
                <a:latin typeface="+mn-lt"/>
              </a:rPr>
              <a:t>seconds</a:t>
            </a:r>
            <a:r>
              <a:rPr lang="es-ES" sz="1800" u="none" dirty="0">
                <a:solidFill>
                  <a:schemeClr val="tx2"/>
                </a:solidFill>
                <a:latin typeface="+mn-lt"/>
              </a:rPr>
              <a:t>, </a:t>
            </a:r>
            <a:r>
              <a:rPr lang="es-ES" sz="1800" u="none" dirty="0" err="1">
                <a:solidFill>
                  <a:schemeClr val="tx2"/>
                </a:solidFill>
                <a:latin typeface="+mn-lt"/>
              </a:rPr>
              <a:t>you</a:t>
            </a:r>
            <a:r>
              <a:rPr lang="es-ES" sz="1800" u="none" dirty="0">
                <a:solidFill>
                  <a:schemeClr val="tx2"/>
                </a:solidFill>
                <a:latin typeface="+mn-lt"/>
              </a:rPr>
              <a:t> can </a:t>
            </a:r>
            <a:r>
              <a:rPr lang="es-ES" sz="1800" u="none" dirty="0" err="1">
                <a:solidFill>
                  <a:schemeClr val="tx2"/>
                </a:solidFill>
                <a:latin typeface="+mn-lt"/>
              </a:rPr>
              <a:t>calculate</a:t>
            </a:r>
            <a:r>
              <a:rPr lang="es-ES" sz="1800" u="none" dirty="0">
                <a:solidFill>
                  <a:schemeClr val="tx2"/>
                </a:solidFill>
                <a:latin typeface="+mn-lt"/>
              </a:rPr>
              <a:t> </a:t>
            </a:r>
            <a:r>
              <a:rPr lang="es-ES" sz="1800" u="none" dirty="0" err="1">
                <a:solidFill>
                  <a:schemeClr val="tx2"/>
                </a:solidFill>
                <a:latin typeface="+mn-lt"/>
              </a:rPr>
              <a:t>the</a:t>
            </a:r>
            <a:r>
              <a:rPr lang="es-ES" sz="1800" u="none" dirty="0">
                <a:solidFill>
                  <a:schemeClr val="tx2"/>
                </a:solidFill>
                <a:latin typeface="+mn-lt"/>
              </a:rPr>
              <a:t> </a:t>
            </a:r>
            <a:r>
              <a:rPr lang="es-ES" sz="1800" u="none" dirty="0" err="1">
                <a:solidFill>
                  <a:schemeClr val="tx2"/>
                </a:solidFill>
                <a:latin typeface="+mn-lt"/>
              </a:rPr>
              <a:t>cost</a:t>
            </a:r>
            <a:r>
              <a:rPr lang="es-ES" sz="1800" u="none" dirty="0">
                <a:solidFill>
                  <a:schemeClr val="tx2"/>
                </a:solidFill>
                <a:latin typeface="+mn-lt"/>
              </a:rPr>
              <a:t> </a:t>
            </a:r>
            <a:r>
              <a:rPr lang="es-ES" sz="1800" u="none" dirty="0" err="1">
                <a:solidFill>
                  <a:schemeClr val="tx2"/>
                </a:solidFill>
                <a:latin typeface="+mn-lt"/>
              </a:rPr>
              <a:t>of</a:t>
            </a:r>
            <a:r>
              <a:rPr lang="es-ES" sz="1800" u="none" dirty="0">
                <a:solidFill>
                  <a:schemeClr val="tx2"/>
                </a:solidFill>
                <a:latin typeface="+mn-lt"/>
              </a:rPr>
              <a:t> </a:t>
            </a:r>
            <a:r>
              <a:rPr lang="es-ES" sz="1800" u="none" dirty="0" err="1">
                <a:solidFill>
                  <a:schemeClr val="tx2"/>
                </a:solidFill>
                <a:latin typeface="+mn-lt"/>
              </a:rPr>
              <a:t>setting</a:t>
            </a:r>
            <a:r>
              <a:rPr lang="es-ES" sz="1800" u="none" dirty="0">
                <a:solidFill>
                  <a:schemeClr val="tx2"/>
                </a:solidFill>
                <a:latin typeface="+mn-lt"/>
              </a:rPr>
              <a:t> up </a:t>
            </a:r>
            <a:r>
              <a:rPr lang="es-ES" sz="1800" u="none" dirty="0" err="1">
                <a:solidFill>
                  <a:schemeClr val="tx2"/>
                </a:solidFill>
                <a:latin typeface="+mn-lt"/>
              </a:rPr>
              <a:t>your</a:t>
            </a:r>
            <a:r>
              <a:rPr lang="es-ES" sz="1800" u="none" dirty="0">
                <a:solidFill>
                  <a:schemeClr val="tx2"/>
                </a:solidFill>
                <a:latin typeface="+mn-lt"/>
              </a:rPr>
              <a:t> </a:t>
            </a:r>
            <a:r>
              <a:rPr lang="es-ES" sz="1800" u="none" dirty="0" err="1">
                <a:solidFill>
                  <a:schemeClr val="tx2"/>
                </a:solidFill>
                <a:latin typeface="+mn-lt"/>
              </a:rPr>
              <a:t>company</a:t>
            </a:r>
            <a:r>
              <a:rPr lang="es-ES" sz="1800" u="none" dirty="0">
                <a:solidFill>
                  <a:schemeClr val="tx2"/>
                </a:solidFill>
                <a:latin typeface="+mn-lt"/>
              </a:rPr>
              <a:t> in 100 </a:t>
            </a:r>
            <a:r>
              <a:rPr lang="es-ES" sz="1800" u="none" dirty="0" err="1">
                <a:solidFill>
                  <a:schemeClr val="tx2"/>
                </a:solidFill>
                <a:latin typeface="+mn-lt"/>
              </a:rPr>
              <a:t>markets</a:t>
            </a:r>
            <a:r>
              <a:rPr lang="es-ES" sz="1800" u="none" dirty="0">
                <a:solidFill>
                  <a:schemeClr val="tx2"/>
                </a:solidFill>
                <a:latin typeface="+mn-lt"/>
              </a:rPr>
              <a:t>.</a:t>
            </a:r>
          </a:p>
          <a:p>
            <a:pPr algn="l"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endParaRPr lang="es-ES" sz="1600" u="none" dirty="0">
              <a:solidFill>
                <a:srgbClr val="D52B1E"/>
              </a:solidFill>
              <a:latin typeface="+mn-lt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ES" sz="1600" u="none" dirty="0" err="1">
                <a:solidFill>
                  <a:srgbClr val="D52B1E"/>
                </a:solidFill>
                <a:latin typeface="+mn-lt"/>
              </a:rPr>
              <a:t>Approximate</a:t>
            </a:r>
            <a:r>
              <a:rPr lang="es-ES" sz="1600" u="none" dirty="0">
                <a:solidFill>
                  <a:srgbClr val="D52B1E"/>
                </a:solidFill>
                <a:latin typeface="+mn-lt"/>
              </a:rPr>
              <a:t> </a:t>
            </a:r>
            <a:r>
              <a:rPr lang="es-ES" sz="1600" u="none" dirty="0" err="1">
                <a:solidFill>
                  <a:srgbClr val="D52B1E"/>
                </a:solidFill>
                <a:latin typeface="+mn-lt"/>
              </a:rPr>
              <a:t>start</a:t>
            </a:r>
            <a:r>
              <a:rPr lang="es-ES" sz="1600" u="none" dirty="0">
                <a:solidFill>
                  <a:srgbClr val="D52B1E"/>
                </a:solidFill>
                <a:latin typeface="+mn-lt"/>
              </a:rPr>
              <a:t>-up </a:t>
            </a:r>
            <a:r>
              <a:rPr lang="es-ES" sz="1600" u="none" dirty="0" err="1">
                <a:solidFill>
                  <a:srgbClr val="D52B1E"/>
                </a:solidFill>
                <a:latin typeface="+mn-lt"/>
              </a:rPr>
              <a:t>cost</a:t>
            </a:r>
            <a:r>
              <a:rPr lang="es-ES" sz="1600" u="none" dirty="0">
                <a:solidFill>
                  <a:srgbClr val="D52B1E"/>
                </a:solidFill>
                <a:latin typeface="+mn-lt"/>
              </a:rPr>
              <a:t>.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ES" sz="1600" u="none" dirty="0" err="1">
                <a:solidFill>
                  <a:srgbClr val="D52B1E"/>
                </a:solidFill>
                <a:latin typeface="+mn-lt"/>
              </a:rPr>
              <a:t>Comparison</a:t>
            </a:r>
            <a:r>
              <a:rPr lang="es-ES" sz="1600" u="none" dirty="0">
                <a:solidFill>
                  <a:srgbClr val="D52B1E"/>
                </a:solidFill>
                <a:latin typeface="+mn-lt"/>
              </a:rPr>
              <a:t> </a:t>
            </a:r>
            <a:r>
              <a:rPr lang="es-ES" sz="1600" u="none" dirty="0" err="1">
                <a:solidFill>
                  <a:srgbClr val="D52B1E"/>
                </a:solidFill>
                <a:latin typeface="+mn-lt"/>
              </a:rPr>
              <a:t>with</a:t>
            </a:r>
            <a:r>
              <a:rPr lang="es-ES" sz="1600" u="none" dirty="0">
                <a:solidFill>
                  <a:srgbClr val="D52B1E"/>
                </a:solidFill>
                <a:latin typeface="+mn-lt"/>
              </a:rPr>
              <a:t> </a:t>
            </a:r>
            <a:r>
              <a:rPr lang="es-ES" sz="1600" u="none" dirty="0" err="1">
                <a:solidFill>
                  <a:srgbClr val="D52B1E"/>
                </a:solidFill>
                <a:latin typeface="+mn-lt"/>
              </a:rPr>
              <a:t>other</a:t>
            </a:r>
            <a:r>
              <a:rPr lang="es-ES" sz="1600" u="none" dirty="0">
                <a:solidFill>
                  <a:srgbClr val="D52B1E"/>
                </a:solidFill>
                <a:latin typeface="+mn-lt"/>
              </a:rPr>
              <a:t> similar </a:t>
            </a:r>
            <a:r>
              <a:rPr lang="es-ES" sz="1600" u="none" dirty="0" err="1">
                <a:solidFill>
                  <a:srgbClr val="D52B1E"/>
                </a:solidFill>
                <a:latin typeface="+mn-lt"/>
              </a:rPr>
              <a:t>countries</a:t>
            </a:r>
            <a:r>
              <a:rPr lang="es-ES" sz="1600" u="none" dirty="0">
                <a:solidFill>
                  <a:srgbClr val="D52B1E"/>
                </a:solidFill>
                <a:latin typeface="+mn-lt"/>
              </a:rPr>
              <a:t>.</a:t>
            </a:r>
          </a:p>
          <a:p>
            <a:pPr lvl="0" algn="l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s-ES" sz="1600" u="none" dirty="0" err="1">
                <a:solidFill>
                  <a:srgbClr val="D52B1E"/>
                </a:solidFill>
                <a:latin typeface="+mn-lt"/>
              </a:rPr>
              <a:t>Amounts</a:t>
            </a:r>
            <a:r>
              <a:rPr lang="es-ES" sz="1600" u="none" dirty="0">
                <a:solidFill>
                  <a:srgbClr val="D52B1E"/>
                </a:solidFill>
                <a:latin typeface="+mn-lt"/>
              </a:rPr>
              <a:t> in local </a:t>
            </a:r>
            <a:r>
              <a:rPr lang="es-ES" sz="1600" u="none" dirty="0" err="1">
                <a:solidFill>
                  <a:srgbClr val="D52B1E"/>
                </a:solidFill>
                <a:latin typeface="+mn-lt"/>
              </a:rPr>
              <a:t>currency</a:t>
            </a:r>
            <a:r>
              <a:rPr lang="es-ES" sz="1600" u="none" dirty="0">
                <a:solidFill>
                  <a:srgbClr val="D52B1E"/>
                </a:solidFill>
                <a:latin typeface="+mn-lt"/>
              </a:rPr>
              <a:t>, euros </a:t>
            </a:r>
            <a:r>
              <a:rPr lang="es-ES" sz="1600" u="none" dirty="0" err="1">
                <a:solidFill>
                  <a:srgbClr val="D52B1E"/>
                </a:solidFill>
                <a:latin typeface="+mn-lt"/>
              </a:rPr>
              <a:t>or</a:t>
            </a:r>
            <a:r>
              <a:rPr lang="es-ES" sz="1600" u="none" dirty="0">
                <a:solidFill>
                  <a:srgbClr val="D52B1E"/>
                </a:solidFill>
                <a:latin typeface="+mn-lt"/>
              </a:rPr>
              <a:t> </a:t>
            </a:r>
            <a:r>
              <a:rPr lang="es-ES" sz="1600" u="none" dirty="0" err="1">
                <a:solidFill>
                  <a:srgbClr val="D52B1E"/>
                </a:solidFill>
                <a:latin typeface="+mn-lt"/>
              </a:rPr>
              <a:t>dollars</a:t>
            </a:r>
            <a:r>
              <a:rPr lang="es-ES" sz="1600" u="none" dirty="0">
                <a:solidFill>
                  <a:srgbClr val="D52B1E"/>
                </a:solidFill>
                <a:latin typeface="+mn-lt"/>
              </a:rPr>
              <a:t>.</a:t>
            </a:r>
          </a:p>
          <a:p>
            <a:pPr lvl="0" algn="l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s-ES" sz="1600" u="none" dirty="0" err="1">
                <a:solidFill>
                  <a:srgbClr val="D52B1E"/>
                </a:solidFill>
                <a:latin typeface="+mn-lt"/>
              </a:rPr>
              <a:t>Investment</a:t>
            </a:r>
            <a:r>
              <a:rPr lang="es-ES" sz="1600" u="none" dirty="0">
                <a:solidFill>
                  <a:srgbClr val="D52B1E"/>
                </a:solidFill>
                <a:latin typeface="+mn-lt"/>
              </a:rPr>
              <a:t> </a:t>
            </a:r>
            <a:r>
              <a:rPr lang="es-ES" sz="1600" u="none" dirty="0" err="1">
                <a:solidFill>
                  <a:srgbClr val="D52B1E"/>
                </a:solidFill>
                <a:latin typeface="+mn-lt"/>
              </a:rPr>
              <a:t>climate</a:t>
            </a:r>
            <a:r>
              <a:rPr lang="es-ES" sz="1600" u="none" dirty="0">
                <a:solidFill>
                  <a:srgbClr val="D52B1E"/>
                </a:solidFill>
                <a:latin typeface="+mn-lt"/>
              </a:rPr>
              <a:t>.</a:t>
            </a:r>
          </a:p>
          <a:p>
            <a:pPr lvl="0" algn="l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s-ES" sz="1600" u="none" dirty="0">
                <a:solidFill>
                  <a:srgbClr val="D52B1E"/>
                </a:solidFill>
                <a:latin typeface="+mn-lt"/>
              </a:rPr>
              <a:t>Full </a:t>
            </a:r>
            <a:r>
              <a:rPr lang="es-ES" sz="1600" u="none" dirty="0" err="1">
                <a:solidFill>
                  <a:srgbClr val="D52B1E"/>
                </a:solidFill>
                <a:latin typeface="+mn-lt"/>
              </a:rPr>
              <a:t>market</a:t>
            </a:r>
            <a:r>
              <a:rPr lang="es-ES" sz="1600" u="none" dirty="0">
                <a:solidFill>
                  <a:srgbClr val="D52B1E"/>
                </a:solidFill>
                <a:latin typeface="+mn-lt"/>
              </a:rPr>
              <a:t> </a:t>
            </a:r>
            <a:r>
              <a:rPr lang="es-ES" sz="1600" u="none" dirty="0" err="1">
                <a:solidFill>
                  <a:srgbClr val="D52B1E"/>
                </a:solidFill>
                <a:latin typeface="+mn-lt"/>
              </a:rPr>
              <a:t>information</a:t>
            </a:r>
            <a:r>
              <a:rPr lang="es-ES" sz="1600" u="none" dirty="0">
                <a:solidFill>
                  <a:srgbClr val="D52B1E"/>
                </a:solidFill>
                <a:latin typeface="+mn-lt"/>
              </a:rPr>
              <a:t>.</a:t>
            </a:r>
          </a:p>
          <a:p>
            <a:pPr lvl="0" algn="l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s-ES" sz="1600" u="none" dirty="0">
                <a:solidFill>
                  <a:schemeClr val="bg1">
                    <a:lumMod val="50000"/>
                  </a:schemeClr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www.icex.es/simuladordecostes</a:t>
            </a:r>
            <a:endParaRPr lang="es-ES" sz="1600" u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s-ES" sz="1500" u="none" dirty="0">
                <a:solidFill>
                  <a:schemeClr val="tx2"/>
                </a:solidFill>
                <a:latin typeface="+mn-lt"/>
              </a:rPr>
              <a:t>                           </a:t>
            </a:r>
          </a:p>
        </p:txBody>
      </p:sp>
      <p:pic>
        <p:nvPicPr>
          <p:cNvPr id="6146" name="Picture 2" descr="H:\PLANES MARKETING PRODUCTO\SIMULADOR COSTES\NUEVA IMAGEN\Imagen png\simulador_de_costes_imagen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835" y="1343619"/>
            <a:ext cx="4318103" cy="581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C677BA8-D797-4BC8-8163-09CE3412CC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246171"/>
            <a:ext cx="1507067" cy="4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472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0"/>
          <a:stretch>
            <a:fillRect/>
          </a:stretch>
        </p:blipFill>
        <p:spPr bwMode="auto">
          <a:xfrm>
            <a:off x="0" y="746125"/>
            <a:ext cx="9142413" cy="611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74370" y="0"/>
            <a:ext cx="9144000" cy="6858000"/>
          </a:xfrm>
          <a:prstGeom prst="rect">
            <a:avLst/>
          </a:prstGeom>
          <a:gradFill flip="none" rotWithShape="1">
            <a:gsLst>
              <a:gs pos="15000">
                <a:srgbClr val="FFFFFF"/>
              </a:gs>
              <a:gs pos="0">
                <a:schemeClr val="bg1"/>
              </a:gs>
              <a:gs pos="100000">
                <a:schemeClr val="bg1">
                  <a:alpha val="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20" name="Forma libre 14"/>
          <p:cNvSpPr/>
          <p:nvPr/>
        </p:nvSpPr>
        <p:spPr>
          <a:xfrm>
            <a:off x="-114300" y="5961617"/>
            <a:ext cx="6323688" cy="590271"/>
          </a:xfrm>
          <a:custGeom>
            <a:avLst/>
            <a:gdLst>
              <a:gd name="connsiteX0" fmla="*/ 4686300 w 4686300"/>
              <a:gd name="connsiteY0" fmla="*/ 342900 h 1524000"/>
              <a:gd name="connsiteX1" fmla="*/ 0 w 4686300"/>
              <a:gd name="connsiteY1" fmla="*/ 0 h 1524000"/>
              <a:gd name="connsiteX2" fmla="*/ 0 w 4686300"/>
              <a:gd name="connsiteY2" fmla="*/ 1524000 h 1524000"/>
              <a:gd name="connsiteX3" fmla="*/ 571500 w 4686300"/>
              <a:gd name="connsiteY3" fmla="*/ 419100 h 1524000"/>
              <a:gd name="connsiteX4" fmla="*/ 3556000 w 4686300"/>
              <a:gd name="connsiteY4" fmla="*/ 393700 h 1524000"/>
              <a:gd name="connsiteX5" fmla="*/ 4445000 w 4686300"/>
              <a:gd name="connsiteY5" fmla="*/ 330200 h 1524000"/>
              <a:gd name="connsiteX6" fmla="*/ 4445000 w 4686300"/>
              <a:gd name="connsiteY6" fmla="*/ 330200 h 1524000"/>
              <a:gd name="connsiteX0" fmla="*/ 4686300 w 4686300"/>
              <a:gd name="connsiteY0" fmla="*/ 294035 h 1475135"/>
              <a:gd name="connsiteX1" fmla="*/ 596154 w 4686300"/>
              <a:gd name="connsiteY1" fmla="*/ 0 h 1475135"/>
              <a:gd name="connsiteX2" fmla="*/ 0 w 4686300"/>
              <a:gd name="connsiteY2" fmla="*/ 1475135 h 1475135"/>
              <a:gd name="connsiteX3" fmla="*/ 571500 w 4686300"/>
              <a:gd name="connsiteY3" fmla="*/ 370235 h 1475135"/>
              <a:gd name="connsiteX4" fmla="*/ 3556000 w 4686300"/>
              <a:gd name="connsiteY4" fmla="*/ 344835 h 1475135"/>
              <a:gd name="connsiteX5" fmla="*/ 4445000 w 4686300"/>
              <a:gd name="connsiteY5" fmla="*/ 281335 h 1475135"/>
              <a:gd name="connsiteX6" fmla="*/ 4445000 w 4686300"/>
              <a:gd name="connsiteY6" fmla="*/ 281335 h 1475135"/>
              <a:gd name="connsiteX0" fmla="*/ 4114800 w 4114800"/>
              <a:gd name="connsiteY0" fmla="*/ 294035 h 370235"/>
              <a:gd name="connsiteX1" fmla="*/ 24654 w 4114800"/>
              <a:gd name="connsiteY1" fmla="*/ 0 h 370235"/>
              <a:gd name="connsiteX2" fmla="*/ 0 w 4114800"/>
              <a:gd name="connsiteY2" fmla="*/ 370235 h 370235"/>
              <a:gd name="connsiteX3" fmla="*/ 2984500 w 4114800"/>
              <a:gd name="connsiteY3" fmla="*/ 344835 h 370235"/>
              <a:gd name="connsiteX4" fmla="*/ 3873500 w 4114800"/>
              <a:gd name="connsiteY4" fmla="*/ 281335 h 370235"/>
              <a:gd name="connsiteX5" fmla="*/ 3873500 w 4114800"/>
              <a:gd name="connsiteY5" fmla="*/ 281335 h 370235"/>
              <a:gd name="connsiteX0" fmla="*/ 4114800 w 4114800"/>
              <a:gd name="connsiteY0" fmla="*/ 127979 h 204179"/>
              <a:gd name="connsiteX1" fmla="*/ 30332 w 4114800"/>
              <a:gd name="connsiteY1" fmla="*/ 0 h 204179"/>
              <a:gd name="connsiteX2" fmla="*/ 0 w 4114800"/>
              <a:gd name="connsiteY2" fmla="*/ 204179 h 204179"/>
              <a:gd name="connsiteX3" fmla="*/ 2984500 w 4114800"/>
              <a:gd name="connsiteY3" fmla="*/ 178779 h 204179"/>
              <a:gd name="connsiteX4" fmla="*/ 3873500 w 4114800"/>
              <a:gd name="connsiteY4" fmla="*/ 115279 h 204179"/>
              <a:gd name="connsiteX5" fmla="*/ 3873500 w 4114800"/>
              <a:gd name="connsiteY5" fmla="*/ 115279 h 20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800" h="204179">
                <a:moveTo>
                  <a:pt x="4114800" y="127979"/>
                </a:moveTo>
                <a:lnTo>
                  <a:pt x="30332" y="0"/>
                </a:lnTo>
                <a:lnTo>
                  <a:pt x="0" y="204179"/>
                </a:lnTo>
                <a:lnTo>
                  <a:pt x="2984500" y="178779"/>
                </a:lnTo>
                <a:lnTo>
                  <a:pt x="3873500" y="115279"/>
                </a:lnTo>
                <a:lnTo>
                  <a:pt x="3873500" y="115279"/>
                </a:lnTo>
              </a:path>
            </a:pathLst>
          </a:custGeom>
          <a:solidFill>
            <a:schemeClr val="tx2">
              <a:alpha val="34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 dirty="0"/>
          </a:p>
        </p:txBody>
      </p:sp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33801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2D09F548-CCB6-49A3-BF41-55F7072F79E4}" type="slidenum">
              <a:rPr lang="es-ES" u="none">
                <a:solidFill>
                  <a:srgbClr val="FFFFFF"/>
                </a:solidFill>
                <a:latin typeface="+mn-lt"/>
              </a:rPr>
              <a:pPr algn="ctr"/>
              <a:t>31</a:t>
            </a:fld>
            <a:endParaRPr lang="es-ES" u="none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1754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solidFill>
                  <a:srgbClr val="D52B1E"/>
                </a:solidFill>
                <a:latin typeface="+mn-lt"/>
              </a:rPr>
              <a:t>Training</a:t>
            </a:r>
            <a:endParaRPr lang="es-ES" sz="1200" u="none">
              <a:solidFill>
                <a:srgbClr val="D52B1E"/>
              </a:solidFill>
              <a:latin typeface="+mn-lt"/>
            </a:endParaRPr>
          </a:p>
        </p:txBody>
      </p:sp>
      <p:sp>
        <p:nvSpPr>
          <p:cNvPr id="11" name="Rectángulo 10"/>
          <p:cNvSpPr>
            <a:spLocks noChangeArrowheads="1"/>
          </p:cNvSpPr>
          <p:nvPr/>
        </p:nvSpPr>
        <p:spPr bwMode="auto">
          <a:xfrm>
            <a:off x="2111479" y="746125"/>
            <a:ext cx="6640409" cy="5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3800"/>
              </a:lnSpc>
            </a:pPr>
            <a:r>
              <a:rPr lang="en-GB" sz="3500" u="none" dirty="0">
                <a:solidFill>
                  <a:srgbClr val="D52B1E"/>
                </a:solidFill>
                <a:latin typeface="+mj-lt"/>
              </a:rPr>
              <a:t>Training in internationalisation</a:t>
            </a:r>
            <a:endParaRPr lang="es-ES" sz="3500" u="none" dirty="0">
              <a:solidFill>
                <a:srgbClr val="D52B1E"/>
              </a:solidFill>
              <a:latin typeface="+mj-lt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883602" y="2916124"/>
            <a:ext cx="2868286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1600" b="1" u="none" dirty="0">
                <a:solidFill>
                  <a:srgbClr val="D52B1E"/>
                </a:solidFill>
                <a:latin typeface="HelveticaNeueLT Pro 75 Bd (Títulos)"/>
              </a:rPr>
              <a:t>E-learning services </a:t>
            </a:r>
            <a:br>
              <a:rPr lang="en-GB" sz="1600" b="1" u="none" dirty="0">
                <a:solidFill>
                  <a:srgbClr val="D52B1E"/>
                </a:solidFill>
                <a:latin typeface="HelveticaNeueLT Pro 75 Bd (Títulos)"/>
              </a:rPr>
            </a:br>
            <a:r>
              <a:rPr lang="en-GB" sz="1600" u="none" dirty="0">
                <a:solidFill>
                  <a:srgbClr val="D52B1E"/>
                </a:solidFill>
                <a:latin typeface="HelveticaNeueLT Pro 45 Lt" panose="020B0403020202020204" pitchFamily="34" charset="0"/>
              </a:rPr>
              <a:t>through the Virtual Classroom</a:t>
            </a:r>
            <a:r>
              <a:rPr lang="en-GB" u="none" dirty="0">
                <a:latin typeface="HelveticaNeueLT Pro 45 Lt" panose="020B0403020202020204" pitchFamily="34" charset="0"/>
              </a:rPr>
              <a:t>.</a:t>
            </a:r>
            <a:endParaRPr lang="es-ES" sz="1600" u="none" dirty="0">
              <a:solidFill>
                <a:srgbClr val="D52B1E"/>
              </a:solidFill>
              <a:latin typeface="HelveticaNeueLT Pro 45 Lt" panose="020B0403020202020204" pitchFamily="34" charset="0"/>
            </a:endParaRPr>
          </a:p>
          <a:p>
            <a:pPr algn="r">
              <a:spcBef>
                <a:spcPts val="600"/>
              </a:spcBef>
            </a:pPr>
            <a:r>
              <a:rPr lang="es-ES" sz="1600" u="none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www.icex.es/aulavirtual</a:t>
            </a:r>
            <a:endParaRPr lang="es-ES" sz="1600" u="none" dirty="0">
              <a:solidFill>
                <a:schemeClr val="bg1">
                  <a:lumMod val="50000"/>
                </a:schemeClr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6" name="Rectángulo 15"/>
          <p:cNvSpPr>
            <a:spLocks noChangeArrowheads="1"/>
          </p:cNvSpPr>
          <p:nvPr/>
        </p:nvSpPr>
        <p:spPr bwMode="auto">
          <a:xfrm>
            <a:off x="1274165" y="1560513"/>
            <a:ext cx="7477724" cy="6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900"/>
              </a:lnSpc>
            </a:pPr>
            <a:r>
              <a:rPr lang="en-GB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Because human capital is key in the process of internationalisation</a:t>
            </a:r>
            <a:endParaRPr lang="es-ES" u="none" dirty="0">
              <a:solidFill>
                <a:schemeClr val="tx2"/>
              </a:solidFill>
              <a:latin typeface="HelveticaNeueLT Pro 45 Lt" panose="020B0403020202020204" pitchFamily="34" charset="0"/>
            </a:endParaRPr>
          </a:p>
          <a:p>
            <a:pPr algn="r" eaLnBrk="1" hangingPunct="1"/>
            <a:endParaRPr lang="es-ES" u="none" dirty="0">
              <a:solidFill>
                <a:srgbClr val="7F7F7F"/>
              </a:solidFill>
              <a:latin typeface="HelveticaNeueLT Pro 75 Bd (Títulos)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310063" y="1955750"/>
            <a:ext cx="44418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ts val="600"/>
              </a:spcBef>
            </a:pPr>
            <a:r>
              <a:rPr lang="en-GB" sz="1600" b="1" u="none" dirty="0">
                <a:solidFill>
                  <a:srgbClr val="D52B1E"/>
                </a:solidFill>
                <a:latin typeface="HelveticaNeueLT Pro 75 Bd (Títulos)"/>
              </a:rPr>
              <a:t>Seminars and training </a:t>
            </a:r>
            <a:br>
              <a:rPr lang="en-GB" sz="1600" b="1" u="none" dirty="0">
                <a:solidFill>
                  <a:srgbClr val="D52B1E"/>
                </a:solidFill>
                <a:latin typeface="HelveticaNeueLT Pro 75 Bd (Títulos)"/>
              </a:rPr>
            </a:br>
            <a:r>
              <a:rPr lang="en-GB" sz="1600" b="1" u="none" dirty="0">
                <a:solidFill>
                  <a:srgbClr val="D52B1E"/>
                </a:solidFill>
                <a:latin typeface="HelveticaNeueLT Pro 75 Bd (Títulos)"/>
              </a:rPr>
              <a:t>sessions</a:t>
            </a:r>
            <a:r>
              <a:rPr lang="en-GB" sz="1600" u="none" dirty="0">
                <a:solidFill>
                  <a:srgbClr val="D52B1E"/>
                </a:solidFill>
                <a:latin typeface="HelveticaNeueLT Pro 75 Bd (Títulos)"/>
              </a:rPr>
              <a:t> </a:t>
            </a:r>
            <a:r>
              <a:rPr lang="en-GB" sz="1600" u="none" dirty="0">
                <a:solidFill>
                  <a:srgbClr val="D52B1E"/>
                </a:solidFill>
                <a:latin typeface="HelveticaNeueLT Pro 45 Lt" panose="020B0403020202020204" pitchFamily="34" charset="0"/>
              </a:rPr>
              <a:t>throughout Spain.</a:t>
            </a:r>
            <a:endParaRPr lang="es-ES" sz="1600" u="none" dirty="0">
              <a:solidFill>
                <a:srgbClr val="D52B1E"/>
              </a:solidFill>
              <a:latin typeface="HelveticaNeueLT Pro 45 Lt" panose="020B0403020202020204" pitchFamily="34" charset="0"/>
            </a:endParaRPr>
          </a:p>
          <a:p>
            <a:pPr algn="r">
              <a:spcBef>
                <a:spcPts val="600"/>
              </a:spcBef>
            </a:pPr>
            <a:r>
              <a:rPr lang="es-ES" sz="1500" u="none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www.icex.es/actividades</a:t>
            </a:r>
            <a:endParaRPr lang="es-ES" sz="1500" u="none" dirty="0">
              <a:solidFill>
                <a:schemeClr val="bg1">
                  <a:lumMod val="50000"/>
                </a:schemeClr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131986" y="4072845"/>
            <a:ext cx="3619902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GB" altLang="ko-KR" sz="1600" b="1" u="none" dirty="0">
                <a:solidFill>
                  <a:srgbClr val="D52B1E"/>
                </a:solidFill>
                <a:latin typeface="HelveticaNeueLT Pro 75 Bd (Títulos)"/>
                <a:ea typeface="굴림" panose="020B0600000101010101" pitchFamily="34" charset="-127"/>
              </a:rPr>
              <a:t>Internships on internationalisation:</a:t>
            </a:r>
          </a:p>
          <a:p>
            <a:pPr algn="r"/>
            <a:r>
              <a:rPr lang="en-GB" altLang="ko-KR" sz="1600" u="none" dirty="0">
                <a:solidFill>
                  <a:srgbClr val="D52B1E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285 interns received training </a:t>
            </a:r>
            <a:br>
              <a:rPr lang="en-GB" altLang="ko-KR" sz="1600" u="none" dirty="0">
                <a:solidFill>
                  <a:srgbClr val="D52B1E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</a:br>
            <a:r>
              <a:rPr lang="en-GB" altLang="ko-KR" sz="1600" u="none" dirty="0">
                <a:solidFill>
                  <a:srgbClr val="D52B1E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in Commercial Offices in 2020.</a:t>
            </a:r>
            <a:endParaRPr lang="es-ES" sz="1600" u="none" dirty="0">
              <a:solidFill>
                <a:srgbClr val="D52B1E"/>
              </a:solidFill>
              <a:latin typeface="HelveticaNeueLT Pro 45 Lt" panose="020B0403020202020204" pitchFamily="34" charset="0"/>
            </a:endParaRPr>
          </a:p>
          <a:p>
            <a:pPr algn="r">
              <a:spcBef>
                <a:spcPts val="600"/>
              </a:spcBef>
            </a:pPr>
            <a:r>
              <a:rPr lang="es-ES" sz="1600" u="none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www.icex.es/becas</a:t>
            </a:r>
            <a:r>
              <a:rPr lang="es-ES" sz="1600" u="none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</a:rPr>
              <a:t> 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849563"/>
            <a:ext cx="4292600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5750017" y="5410309"/>
            <a:ext cx="2909258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GB" altLang="ko-KR" sz="1600" b="1" u="none" dirty="0">
                <a:solidFill>
                  <a:srgbClr val="D52B1E"/>
                </a:solidFill>
                <a:latin typeface="HelveticaNeueLT Pro 75 Bd (Títulos)"/>
                <a:ea typeface="굴림" panose="020B0600000101010101" pitchFamily="34" charset="-127"/>
              </a:rPr>
              <a:t>Specialised training</a:t>
            </a:r>
            <a:br>
              <a:rPr lang="es-ES" sz="1600" b="1" u="none" dirty="0">
                <a:solidFill>
                  <a:srgbClr val="D52B1E"/>
                </a:solidFill>
                <a:latin typeface="HelveticaNeueLT Pro 75 Bd (Títulos)"/>
              </a:rPr>
            </a:br>
            <a:r>
              <a:rPr lang="en-GB" altLang="ko-KR" sz="1600" u="none" dirty="0">
                <a:solidFill>
                  <a:srgbClr val="D52B1E"/>
                </a:solidFill>
                <a:latin typeface="HelveticaNeueLT Pro 45 Lt" panose="020B0403020202020204" pitchFamily="34" charset="0"/>
                <a:ea typeface="굴림" panose="020B0600000101010101" pitchFamily="34" charset="-127"/>
              </a:rPr>
              <a:t>with ICEX-CECO programmes.</a:t>
            </a:r>
            <a:endParaRPr lang="es-ES" sz="1600" u="none" dirty="0">
              <a:solidFill>
                <a:srgbClr val="D52B1E"/>
              </a:solidFill>
              <a:latin typeface="HelveticaNeueLT Pro 45 Lt" panose="020B0403020202020204" pitchFamily="34" charset="0"/>
            </a:endParaRPr>
          </a:p>
          <a:p>
            <a:pPr algn="r">
              <a:spcBef>
                <a:spcPts val="600"/>
              </a:spcBef>
            </a:pPr>
            <a:r>
              <a:rPr lang="es-ES" sz="1600" u="none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www.ceco.es</a:t>
            </a:r>
            <a:endParaRPr lang="es-ES" sz="1600" u="none" dirty="0">
              <a:solidFill>
                <a:schemeClr val="bg1">
                  <a:lumMod val="50000"/>
                </a:schemeClr>
              </a:solidFill>
              <a:latin typeface="HelveticaNeueLT Pro 45 Lt" panose="020B0403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9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95400" y="3881438"/>
            <a:ext cx="6553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_tradnl" sz="3000" u="none" dirty="0" err="1">
                <a:latin typeface="HelveticaNeueLT Pro 45 Lt" panose="020B0403020202020204" pitchFamily="34" charset="0"/>
              </a:rPr>
              <a:t>Thank</a:t>
            </a:r>
            <a:r>
              <a:rPr lang="es-ES_tradnl" sz="3000" u="none" dirty="0">
                <a:latin typeface="HelveticaNeueLT Pro 45 Lt" panose="020B0403020202020204" pitchFamily="34" charset="0"/>
              </a:rPr>
              <a:t> </a:t>
            </a:r>
            <a:r>
              <a:rPr lang="es-ES_tradnl" sz="3000" u="none" dirty="0" err="1">
                <a:latin typeface="HelveticaNeueLT Pro 45 Lt" panose="020B0403020202020204" pitchFamily="34" charset="0"/>
              </a:rPr>
              <a:t>you</a:t>
            </a:r>
            <a:r>
              <a:rPr lang="es-ES_tradnl" sz="3000" u="none" dirty="0">
                <a:latin typeface="HelveticaNeueLT Pro 45 Lt" panose="020B0403020202020204" pitchFamily="34" charset="0"/>
              </a:rPr>
              <a:t> </a:t>
            </a:r>
            <a:r>
              <a:rPr lang="es-ES_tradnl" sz="3000" u="none" dirty="0" err="1">
                <a:latin typeface="HelveticaNeueLT Pro 45 Lt" panose="020B0403020202020204" pitchFamily="34" charset="0"/>
              </a:rPr>
              <a:t>for</a:t>
            </a:r>
            <a:r>
              <a:rPr lang="es-ES_tradnl" sz="3000" u="none" dirty="0">
                <a:latin typeface="HelveticaNeueLT Pro 45 Lt" panose="020B0403020202020204" pitchFamily="34" charset="0"/>
              </a:rPr>
              <a:t> </a:t>
            </a:r>
            <a:r>
              <a:rPr lang="es-ES_tradnl" sz="3000" u="none" dirty="0" err="1">
                <a:latin typeface="HelveticaNeueLT Pro 45 Lt" panose="020B0403020202020204" pitchFamily="34" charset="0"/>
              </a:rPr>
              <a:t>your</a:t>
            </a:r>
            <a:r>
              <a:rPr lang="es-ES_tradnl" sz="3000" u="none" dirty="0">
                <a:latin typeface="HelveticaNeueLT Pro 45 Lt" panose="020B0403020202020204" pitchFamily="34" charset="0"/>
              </a:rPr>
              <a:t> </a:t>
            </a:r>
            <a:r>
              <a:rPr lang="es-ES_tradnl" sz="3000" u="none" dirty="0" err="1">
                <a:latin typeface="HelveticaNeueLT Pro 45 Lt" panose="020B0403020202020204" pitchFamily="34" charset="0"/>
              </a:rPr>
              <a:t>attention</a:t>
            </a:r>
            <a:endParaRPr lang="es-ES" sz="1800" u="none" dirty="0">
              <a:latin typeface="HelveticaNeueLT Pro 45 Lt" panose="020B040302020202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329363" y="6337300"/>
            <a:ext cx="266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sz="1800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(+34) 913 497 100</a:t>
            </a:r>
            <a:endParaRPr lang="es-ES" sz="1400" u="none" dirty="0">
              <a:solidFill>
                <a:schemeClr val="tx2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305550" y="6031390"/>
            <a:ext cx="266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sz="1800" b="1" u="none" dirty="0">
                <a:latin typeface="HelveticaNeueLT Pro 45 Lt" panose="020B0403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</a:t>
            </a:r>
            <a:endParaRPr lang="es-ES_tradnl" sz="1800" b="1" u="none" dirty="0">
              <a:latin typeface="HelveticaNeueLT Pro 45 Lt" panose="020B0403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50FEC1B-FCB4-4EB4-8516-DD94373CB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108" y="2916936"/>
            <a:ext cx="4988052" cy="8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5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681038" y="1482726"/>
            <a:ext cx="4805362" cy="3783338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7" name="CuadroTexto 6"/>
          <p:cNvSpPr txBox="1">
            <a:spLocks noChangeArrowheads="1"/>
          </p:cNvSpPr>
          <p:nvPr/>
        </p:nvSpPr>
        <p:spPr bwMode="auto">
          <a:xfrm>
            <a:off x="1003301" y="3936083"/>
            <a:ext cx="40859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u="none" dirty="0">
                <a:solidFill>
                  <a:schemeClr val="bg1"/>
                </a:solidFill>
                <a:latin typeface="+mn-lt"/>
              </a:rPr>
              <a:t>Over</a:t>
            </a:r>
            <a:r>
              <a:rPr lang="en-GB" u="none" dirty="0">
                <a:solidFill>
                  <a:schemeClr val="bg1"/>
                </a:solidFill>
                <a:latin typeface="HelveticaNeueLT Pro 75 Bd (Títulos)"/>
              </a:rPr>
              <a:t> 600 specialised</a:t>
            </a:r>
            <a:br>
              <a:rPr lang="en-GB" u="none" dirty="0">
                <a:solidFill>
                  <a:schemeClr val="bg1"/>
                </a:solidFill>
                <a:latin typeface="HelveticaNeueLT Pro 75 Bd (Títulos)"/>
              </a:rPr>
            </a:br>
            <a:r>
              <a:rPr lang="en-GB" u="none" dirty="0">
                <a:solidFill>
                  <a:schemeClr val="bg1"/>
                </a:solidFill>
                <a:latin typeface="+mn-lt"/>
              </a:rPr>
              <a:t>professionals all over the world.</a:t>
            </a:r>
            <a:endParaRPr lang="es-ES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CuadroTexto 7"/>
          <p:cNvSpPr txBox="1">
            <a:spLocks noChangeArrowheads="1"/>
          </p:cNvSpPr>
          <p:nvPr/>
        </p:nvSpPr>
        <p:spPr bwMode="auto">
          <a:xfrm>
            <a:off x="998538" y="2159000"/>
            <a:ext cx="4213225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800"/>
              </a:lnSpc>
            </a:pPr>
            <a:r>
              <a:rPr lang="en-GB" altLang="ko-KR" sz="3500" u="none" dirty="0" err="1">
                <a:solidFill>
                  <a:schemeClr val="bg1"/>
                </a:solidFill>
                <a:latin typeface="+mj-lt"/>
                <a:ea typeface="굴림" panose="020B0600000101010101" pitchFamily="34" charset="-127"/>
              </a:rPr>
              <a:t>Accompained</a:t>
            </a:r>
            <a:r>
              <a:rPr lang="en-GB" altLang="ko-KR" sz="3500" u="none" dirty="0">
                <a:solidFill>
                  <a:schemeClr val="bg1"/>
                </a:solidFill>
                <a:latin typeface="+mj-lt"/>
                <a:ea typeface="굴림" panose="020B0600000101010101" pitchFamily="34" charset="-127"/>
              </a:rPr>
              <a:t> by</a:t>
            </a:r>
            <a:br>
              <a:rPr lang="en-GB" altLang="ko-KR" sz="3500" u="none" dirty="0">
                <a:solidFill>
                  <a:schemeClr val="bg1"/>
                </a:solidFill>
                <a:latin typeface="+mj-lt"/>
                <a:ea typeface="굴림" panose="020B0600000101010101" pitchFamily="34" charset="-127"/>
              </a:rPr>
            </a:br>
            <a:r>
              <a:rPr lang="en-GB" altLang="ko-KR" sz="3500" u="none" dirty="0">
                <a:solidFill>
                  <a:schemeClr val="bg1"/>
                </a:solidFill>
                <a:latin typeface="+mj-lt"/>
                <a:ea typeface="굴림" panose="020B0600000101010101" pitchFamily="34" charset="-127"/>
              </a:rPr>
              <a:t>the most </a:t>
            </a:r>
            <a:br>
              <a:rPr lang="en-GB" altLang="ko-KR" sz="3500" u="none" dirty="0">
                <a:solidFill>
                  <a:schemeClr val="bg1"/>
                </a:solidFill>
                <a:latin typeface="+mj-lt"/>
                <a:ea typeface="굴림" panose="020B0600000101010101" pitchFamily="34" charset="-127"/>
              </a:rPr>
            </a:br>
            <a:r>
              <a:rPr lang="en-GB" altLang="ko-KR" sz="3500" u="none" dirty="0">
                <a:solidFill>
                  <a:schemeClr val="bg1"/>
                </a:solidFill>
                <a:latin typeface="+mj-lt"/>
                <a:ea typeface="굴림" panose="020B0600000101010101" pitchFamily="34" charset="-127"/>
              </a:rPr>
              <a:t>experienced team</a:t>
            </a:r>
            <a:endParaRPr lang="es-ES" dirty="0">
              <a:latin typeface="+mj-lt"/>
            </a:endParaRPr>
          </a:p>
        </p:txBody>
      </p:sp>
      <p:sp>
        <p:nvSpPr>
          <p:cNvPr id="5126" name="CuadroTexto 17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solidFill>
                  <a:schemeClr val="bg1"/>
                </a:solidFill>
                <a:latin typeface="+mn-lt"/>
              </a:rPr>
              <a:t>The team</a:t>
            </a:r>
            <a:endParaRPr lang="es-ES" sz="1200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-240806" y="-231353"/>
            <a:ext cx="3587029" cy="135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7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513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FBD5FDD1-00DB-4FF2-8470-1F1F2A37AE0F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4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6149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AEDFC9C1-99AA-46DB-86AF-A14F5FA8C2D2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5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50" name="CuadroTexto 9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solidFill>
                  <a:schemeClr val="bg1"/>
                </a:solidFill>
                <a:latin typeface="+mn-lt"/>
              </a:rPr>
              <a:t>Close contact</a:t>
            </a:r>
            <a:endParaRPr lang="es-ES" sz="1200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57225" y="1370013"/>
            <a:ext cx="4208463" cy="3331383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2" name="CuadroTexto 11"/>
          <p:cNvSpPr txBox="1">
            <a:spLocks noChangeArrowheads="1"/>
          </p:cNvSpPr>
          <p:nvPr/>
        </p:nvSpPr>
        <p:spPr bwMode="auto">
          <a:xfrm>
            <a:off x="981075" y="3282796"/>
            <a:ext cx="37517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u="none" dirty="0">
                <a:solidFill>
                  <a:schemeClr val="bg1"/>
                </a:solidFill>
                <a:latin typeface="HelveticaNeueLT Pro 75 Bd (Títulos)"/>
              </a:rPr>
              <a:t>31 Territorial and Provincial </a:t>
            </a:r>
          </a:p>
          <a:p>
            <a:pPr eaLnBrk="1" hangingPunct="1"/>
            <a:r>
              <a:rPr lang="en-GB" u="none" dirty="0">
                <a:solidFill>
                  <a:schemeClr val="bg1"/>
                </a:solidFill>
                <a:latin typeface="HelveticaNeueLT Pro 75 Bd (Títulos)"/>
              </a:rPr>
              <a:t>Commercial Offices </a:t>
            </a:r>
            <a:r>
              <a:rPr lang="en-GB" u="none" dirty="0">
                <a:solidFill>
                  <a:schemeClr val="bg1"/>
                </a:solidFill>
                <a:latin typeface="+mn-lt"/>
              </a:rPr>
              <a:t>in Spain.</a:t>
            </a:r>
            <a:endParaRPr lang="es-ES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CuadroTexto 12"/>
          <p:cNvSpPr txBox="1">
            <a:spLocks noChangeArrowheads="1"/>
          </p:cNvSpPr>
          <p:nvPr/>
        </p:nvSpPr>
        <p:spPr bwMode="auto">
          <a:xfrm>
            <a:off x="976314" y="2063168"/>
            <a:ext cx="3756554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800"/>
              </a:lnSpc>
            </a:pPr>
            <a:r>
              <a:rPr lang="en-GB" sz="3500" u="none" dirty="0">
                <a:solidFill>
                  <a:schemeClr val="bg1"/>
                </a:solidFill>
                <a:latin typeface="+mj-lt"/>
              </a:rPr>
              <a:t>In close contact </a:t>
            </a:r>
          </a:p>
          <a:p>
            <a:pPr eaLnBrk="1" hangingPunct="1">
              <a:lnSpc>
                <a:spcPts val="3800"/>
              </a:lnSpc>
            </a:pPr>
            <a:r>
              <a:rPr lang="en-GB" sz="3500" u="none" dirty="0">
                <a:solidFill>
                  <a:schemeClr val="bg1"/>
                </a:solidFill>
                <a:latin typeface="+mj-lt"/>
              </a:rPr>
              <a:t>with companies</a:t>
            </a:r>
            <a:endParaRPr lang="es-ES" sz="3500" u="none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7176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B534971A-94F0-4F6D-AE13-0DCFA087DE88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6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7177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solidFill>
                  <a:schemeClr val="bg1"/>
                </a:solidFill>
                <a:latin typeface="+mn-lt"/>
              </a:rPr>
              <a:t>Foreign network</a:t>
            </a:r>
            <a:endParaRPr lang="es-ES" sz="1200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1 Rectángulo">
            <a:extLst>
              <a:ext uri="{FF2B5EF4-FFF2-40B4-BE49-F238E27FC236}">
                <a16:creationId xmlns:a16="http://schemas.microsoft.com/office/drawing/2014/main" id="{DA44FFE3-7368-49C0-8468-BD2F8D65B7E8}"/>
              </a:ext>
            </a:extLst>
          </p:cNvPr>
          <p:cNvSpPr/>
          <p:nvPr/>
        </p:nvSpPr>
        <p:spPr>
          <a:xfrm>
            <a:off x="0" y="-3692"/>
            <a:ext cx="9144001" cy="2303008"/>
          </a:xfrm>
          <a:prstGeom prst="rect">
            <a:avLst/>
          </a:prstGeom>
          <a:gradFill flip="none" rotWithShape="1">
            <a:gsLst>
              <a:gs pos="36000">
                <a:srgbClr val="FFFFFF">
                  <a:alpha val="70000"/>
                </a:srgbClr>
              </a:gs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911600" y="1619250"/>
            <a:ext cx="4500563" cy="3938588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6" name="CuadroTexto 15"/>
          <p:cNvSpPr txBox="1">
            <a:spLocks noChangeArrowheads="1"/>
          </p:cNvSpPr>
          <p:nvPr/>
        </p:nvSpPr>
        <p:spPr bwMode="auto">
          <a:xfrm>
            <a:off x="4123312" y="3817767"/>
            <a:ext cx="4083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ko-KR" u="none" dirty="0">
                <a:solidFill>
                  <a:schemeClr val="bg1"/>
                </a:solidFill>
                <a:latin typeface="+mn-lt"/>
              </a:rPr>
              <a:t>Hand in hand with </a:t>
            </a:r>
            <a:r>
              <a:rPr lang="en-GB" altLang="ko-KR" u="none" dirty="0">
                <a:solidFill>
                  <a:schemeClr val="bg1"/>
                </a:solidFill>
                <a:latin typeface="HelveticaNeueLT Pro 75 Bd (Títulos)"/>
                <a:ea typeface="굴림" panose="020B0600000101010101" pitchFamily="34" charset="-127"/>
              </a:rPr>
              <a:t>100 Spanish Economic and Commercial Offices </a:t>
            </a:r>
            <a:r>
              <a:rPr lang="en-GB" altLang="ko-KR" u="none" dirty="0">
                <a:solidFill>
                  <a:schemeClr val="bg1"/>
                </a:solidFill>
                <a:latin typeface="+mn-lt"/>
              </a:rPr>
              <a:t>all over the world, creating the largest foreign network</a:t>
            </a:r>
            <a:r>
              <a:rPr lang="es-ES" altLang="ko-KR" u="none" dirty="0">
                <a:solidFill>
                  <a:schemeClr val="bg1"/>
                </a:solidFill>
                <a:latin typeface="+mn-lt"/>
              </a:rPr>
              <a:t>.</a:t>
            </a:r>
            <a:endParaRPr lang="es-ES" u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CuadroTexto 16"/>
          <p:cNvSpPr txBox="1">
            <a:spLocks noChangeArrowheads="1"/>
          </p:cNvSpPr>
          <p:nvPr/>
        </p:nvSpPr>
        <p:spPr bwMode="auto">
          <a:xfrm>
            <a:off x="4135802" y="2233837"/>
            <a:ext cx="4211637" cy="106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800"/>
              </a:lnSpc>
            </a:pPr>
            <a:r>
              <a:rPr lang="en-GB" sz="3500" u="none" dirty="0">
                <a:solidFill>
                  <a:schemeClr val="bg1"/>
                </a:solidFill>
                <a:latin typeface="+mj-lt"/>
              </a:rPr>
              <a:t>Taking companies</a:t>
            </a:r>
            <a:br>
              <a:rPr lang="en-GB" sz="3500" u="none" dirty="0">
                <a:solidFill>
                  <a:schemeClr val="bg1"/>
                </a:solidFill>
                <a:latin typeface="+mj-lt"/>
              </a:rPr>
            </a:br>
            <a:r>
              <a:rPr lang="en-GB" sz="3500" u="none" dirty="0">
                <a:solidFill>
                  <a:schemeClr val="bg1"/>
                </a:solidFill>
                <a:latin typeface="+mj-lt"/>
              </a:rPr>
              <a:t>to all five continents</a:t>
            </a:r>
            <a:endParaRPr lang="es-ES" sz="3500" u="none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8196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B88F6703-BCF7-49B4-A171-8E74ED9ED28A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7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8197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solidFill>
                  <a:schemeClr val="bg1"/>
                </a:solidFill>
                <a:latin typeface="+mn-lt"/>
              </a:rPr>
              <a:t>Exports</a:t>
            </a:r>
            <a:endParaRPr lang="es-ES" sz="1200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Forma libre 2"/>
          <p:cNvSpPr/>
          <p:nvPr/>
        </p:nvSpPr>
        <p:spPr>
          <a:xfrm>
            <a:off x="-513880" y="-602261"/>
            <a:ext cx="13077976" cy="2357187"/>
          </a:xfrm>
          <a:custGeom>
            <a:avLst/>
            <a:gdLst>
              <a:gd name="connsiteX0" fmla="*/ 35626 w 6875813"/>
              <a:gd name="connsiteY0" fmla="*/ 0 h 2624446"/>
              <a:gd name="connsiteX1" fmla="*/ 0 w 6875813"/>
              <a:gd name="connsiteY1" fmla="*/ 2624446 h 2624446"/>
              <a:gd name="connsiteX2" fmla="*/ 6875813 w 6875813"/>
              <a:gd name="connsiteY2" fmla="*/ 154379 h 2624446"/>
              <a:gd name="connsiteX3" fmla="*/ 35626 w 6875813"/>
              <a:gd name="connsiteY3" fmla="*/ 0 h 2624446"/>
              <a:gd name="connsiteX0" fmla="*/ 35626 w 7053923"/>
              <a:gd name="connsiteY0" fmla="*/ 0 h 2624446"/>
              <a:gd name="connsiteX1" fmla="*/ 0 w 7053923"/>
              <a:gd name="connsiteY1" fmla="*/ 2624446 h 2624446"/>
              <a:gd name="connsiteX2" fmla="*/ 7053923 w 7053923"/>
              <a:gd name="connsiteY2" fmla="*/ 479167 h 2624446"/>
              <a:gd name="connsiteX3" fmla="*/ 35626 w 7053923"/>
              <a:gd name="connsiteY3" fmla="*/ 0 h 2624446"/>
              <a:gd name="connsiteX0" fmla="*/ 35626 w 7567299"/>
              <a:gd name="connsiteY0" fmla="*/ 0 h 2624446"/>
              <a:gd name="connsiteX1" fmla="*/ 0 w 7567299"/>
              <a:gd name="connsiteY1" fmla="*/ 2624446 h 2624446"/>
              <a:gd name="connsiteX2" fmla="*/ 7567299 w 7567299"/>
              <a:gd name="connsiteY2" fmla="*/ 437259 h 2624446"/>
              <a:gd name="connsiteX3" fmla="*/ 35626 w 7567299"/>
              <a:gd name="connsiteY3" fmla="*/ 0 h 2624446"/>
              <a:gd name="connsiteX0" fmla="*/ 14672 w 7546345"/>
              <a:gd name="connsiteY0" fmla="*/ 0 h 2352042"/>
              <a:gd name="connsiteX1" fmla="*/ 0 w 7546345"/>
              <a:gd name="connsiteY1" fmla="*/ 2352042 h 2352042"/>
              <a:gd name="connsiteX2" fmla="*/ 7546345 w 7546345"/>
              <a:gd name="connsiteY2" fmla="*/ 437259 h 2352042"/>
              <a:gd name="connsiteX3" fmla="*/ 14672 w 7546345"/>
              <a:gd name="connsiteY3" fmla="*/ 0 h 2352042"/>
              <a:gd name="connsiteX0" fmla="*/ 14672 w 9620803"/>
              <a:gd name="connsiteY0" fmla="*/ 0 h 2352042"/>
              <a:gd name="connsiteX1" fmla="*/ 0 w 9620803"/>
              <a:gd name="connsiteY1" fmla="*/ 2352042 h 2352042"/>
              <a:gd name="connsiteX2" fmla="*/ 9620803 w 9620803"/>
              <a:gd name="connsiteY2" fmla="*/ 426783 h 2352042"/>
              <a:gd name="connsiteX3" fmla="*/ 14672 w 9620803"/>
              <a:gd name="connsiteY3" fmla="*/ 0 h 2352042"/>
              <a:gd name="connsiteX0" fmla="*/ 14672 w 10637077"/>
              <a:gd name="connsiteY0" fmla="*/ 0 h 2352042"/>
              <a:gd name="connsiteX1" fmla="*/ 0 w 10637077"/>
              <a:gd name="connsiteY1" fmla="*/ 2352042 h 2352042"/>
              <a:gd name="connsiteX2" fmla="*/ 10637077 w 10637077"/>
              <a:gd name="connsiteY2" fmla="*/ 301058 h 2352042"/>
              <a:gd name="connsiteX3" fmla="*/ 14672 w 10637077"/>
              <a:gd name="connsiteY3" fmla="*/ 0 h 2352042"/>
              <a:gd name="connsiteX0" fmla="*/ 14672 w 10878049"/>
              <a:gd name="connsiteY0" fmla="*/ 0 h 2352042"/>
              <a:gd name="connsiteX1" fmla="*/ 0 w 10878049"/>
              <a:gd name="connsiteY1" fmla="*/ 2352042 h 2352042"/>
              <a:gd name="connsiteX2" fmla="*/ 10878049 w 10878049"/>
              <a:gd name="connsiteY2" fmla="*/ 175333 h 2352042"/>
              <a:gd name="connsiteX3" fmla="*/ 14672 w 10878049"/>
              <a:gd name="connsiteY3" fmla="*/ 0 h 2352042"/>
              <a:gd name="connsiteX0" fmla="*/ 14672 w 10878049"/>
              <a:gd name="connsiteY0" fmla="*/ 0 h 2079639"/>
              <a:gd name="connsiteX1" fmla="*/ 0 w 10878049"/>
              <a:gd name="connsiteY1" fmla="*/ 2079639 h 2079639"/>
              <a:gd name="connsiteX2" fmla="*/ 10878049 w 10878049"/>
              <a:gd name="connsiteY2" fmla="*/ 175333 h 2079639"/>
              <a:gd name="connsiteX3" fmla="*/ 14672 w 10878049"/>
              <a:gd name="connsiteY3" fmla="*/ 0 h 2079639"/>
              <a:gd name="connsiteX0" fmla="*/ 14672 w 10888526"/>
              <a:gd name="connsiteY0" fmla="*/ 0 h 2079639"/>
              <a:gd name="connsiteX1" fmla="*/ 0 w 10888526"/>
              <a:gd name="connsiteY1" fmla="*/ 2079639 h 2079639"/>
              <a:gd name="connsiteX2" fmla="*/ 10888526 w 10888526"/>
              <a:gd name="connsiteY2" fmla="*/ 353444 h 2079639"/>
              <a:gd name="connsiteX3" fmla="*/ 14672 w 10888526"/>
              <a:gd name="connsiteY3" fmla="*/ 0 h 2079639"/>
              <a:gd name="connsiteX0" fmla="*/ 14672 w 11077113"/>
              <a:gd name="connsiteY0" fmla="*/ 0 h 2079639"/>
              <a:gd name="connsiteX1" fmla="*/ 0 w 11077113"/>
              <a:gd name="connsiteY1" fmla="*/ 2079639 h 2079639"/>
              <a:gd name="connsiteX2" fmla="*/ 11077113 w 11077113"/>
              <a:gd name="connsiteY2" fmla="*/ 217243 h 2079639"/>
              <a:gd name="connsiteX3" fmla="*/ 14672 w 11077113"/>
              <a:gd name="connsiteY3" fmla="*/ 0 h 2079639"/>
              <a:gd name="connsiteX0" fmla="*/ 14672 w 11538103"/>
              <a:gd name="connsiteY0" fmla="*/ 0 h 2079639"/>
              <a:gd name="connsiteX1" fmla="*/ 0 w 11538103"/>
              <a:gd name="connsiteY1" fmla="*/ 2079639 h 2079639"/>
              <a:gd name="connsiteX2" fmla="*/ 11538103 w 11538103"/>
              <a:gd name="connsiteY2" fmla="*/ 217243 h 2079639"/>
              <a:gd name="connsiteX3" fmla="*/ 14672 w 11538103"/>
              <a:gd name="connsiteY3" fmla="*/ 0 h 207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38103" h="2079639">
                <a:moveTo>
                  <a:pt x="14672" y="0"/>
                </a:moveTo>
                <a:cubicBezTo>
                  <a:pt x="9781" y="784014"/>
                  <a:pt x="4891" y="1295625"/>
                  <a:pt x="0" y="2079639"/>
                </a:cubicBezTo>
                <a:lnTo>
                  <a:pt x="11538103" y="217243"/>
                </a:lnTo>
                <a:lnTo>
                  <a:pt x="1467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5" name="Rectángulo 14"/>
          <p:cNvSpPr/>
          <p:nvPr/>
        </p:nvSpPr>
        <p:spPr>
          <a:xfrm>
            <a:off x="506412" y="2079200"/>
            <a:ext cx="6260099" cy="4235875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721204" y="2333385"/>
            <a:ext cx="6045307" cy="381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2400"/>
              </a:lnSpc>
            </a:pPr>
            <a:r>
              <a:rPr lang="en-GB" sz="2800" u="none" dirty="0">
                <a:solidFill>
                  <a:schemeClr val="bg1"/>
                </a:solidFill>
                <a:latin typeface="HelveticaNeueLT Pro 75 Bd (Títulos)"/>
              </a:rPr>
              <a:t>954 activities every year</a:t>
            </a:r>
            <a:br>
              <a:rPr lang="es-ES" sz="2800" u="none" dirty="0">
                <a:solidFill>
                  <a:schemeClr val="bg1"/>
                </a:solidFill>
                <a:latin typeface="HelveticaNeueLT Pro 75 Bd (Títulos)"/>
              </a:rPr>
            </a:br>
            <a:r>
              <a:rPr lang="en-GB" u="none" dirty="0">
                <a:solidFill>
                  <a:schemeClr val="bg1"/>
                </a:solidFill>
                <a:latin typeface="+mn-lt"/>
              </a:rPr>
              <a:t>with the participation of 22,577 companies.</a:t>
            </a:r>
            <a:endParaRPr lang="es-ES" u="none" dirty="0">
              <a:solidFill>
                <a:schemeClr val="bg1"/>
              </a:solidFill>
              <a:latin typeface="+mn-lt"/>
            </a:endParaRPr>
          </a:p>
          <a:p>
            <a:endParaRPr lang="es-ES_tradnl" u="none" dirty="0">
              <a:solidFill>
                <a:schemeClr val="bg1"/>
              </a:solidFill>
              <a:latin typeface="+mn-lt"/>
            </a:endParaRPr>
          </a:p>
          <a:p>
            <a:r>
              <a:rPr lang="en-GB" altLang="ko-KR" sz="2800" u="none" dirty="0">
                <a:solidFill>
                  <a:schemeClr val="bg1"/>
                </a:solidFill>
                <a:latin typeface="HelveticaNeueLT Pro 75 Bd (Títulos)"/>
                <a:ea typeface="굴림" panose="020B0600000101010101" pitchFamily="34" charset="-127"/>
              </a:rPr>
              <a:t>Custom services for companies</a:t>
            </a:r>
            <a:r>
              <a:rPr lang="es-ES" altLang="ko-KR" dirty="0">
                <a:latin typeface="HelveticaNeueLT Pro 75 Bd (Títulos)"/>
                <a:ea typeface="굴림" panose="020B0600000101010101" pitchFamily="34" charset="-127"/>
              </a:rPr>
              <a:t> </a:t>
            </a:r>
            <a:br>
              <a:rPr lang="es-ES" sz="2800" u="none" dirty="0">
                <a:solidFill>
                  <a:schemeClr val="bg1"/>
                </a:solidFill>
                <a:latin typeface="HelveticaNeueLT Pro 75 Bd (Títulos)"/>
              </a:rPr>
            </a:br>
            <a:r>
              <a:rPr lang="en-GB" u="none" dirty="0">
                <a:solidFill>
                  <a:schemeClr val="bg1"/>
                </a:solidFill>
                <a:latin typeface="+mn-lt"/>
              </a:rPr>
              <a:t>providing 1,340</a:t>
            </a:r>
            <a:r>
              <a:rPr lang="en-GB" altLang="ko-KR" u="none" dirty="0">
                <a:solidFill>
                  <a:schemeClr val="bg1"/>
                </a:solidFill>
                <a:latin typeface="+mn-lt"/>
              </a:rPr>
              <a:t> services every year.</a:t>
            </a:r>
            <a:r>
              <a:rPr lang="es-ES" altLang="ko-KR" u="none" dirty="0">
                <a:solidFill>
                  <a:schemeClr val="bg1"/>
                </a:solidFill>
                <a:latin typeface="+mn-lt"/>
              </a:rPr>
              <a:t> </a:t>
            </a:r>
            <a:endParaRPr lang="es-ES" u="none" dirty="0">
              <a:solidFill>
                <a:schemeClr val="bg1"/>
              </a:solidFill>
              <a:latin typeface="+mn-lt"/>
            </a:endParaRPr>
          </a:p>
          <a:p>
            <a:endParaRPr lang="es-ES_tradnl" u="none" dirty="0">
              <a:solidFill>
                <a:schemeClr val="bg1"/>
              </a:solidFill>
              <a:latin typeface="HelveticaNeueLT Pro 75 Bd (Títulos)"/>
            </a:endParaRPr>
          </a:p>
          <a:p>
            <a:r>
              <a:rPr lang="en-GB" altLang="ko-KR" sz="2800" u="none" dirty="0">
                <a:solidFill>
                  <a:schemeClr val="bg1"/>
                </a:solidFill>
                <a:latin typeface="HelveticaNeueLT Pro 75 Bd (Títulos)"/>
                <a:ea typeface="굴림" panose="020B0600000101010101" pitchFamily="34" charset="-127"/>
              </a:rPr>
              <a:t>Customised advice for every case</a:t>
            </a:r>
            <a:r>
              <a:rPr lang="es-ES" altLang="ko-KR" dirty="0">
                <a:latin typeface="HelveticaNeueLT Pro 75 Bd (Títulos)"/>
                <a:ea typeface="굴림" panose="020B0600000101010101" pitchFamily="34" charset="-127"/>
              </a:rPr>
              <a:t> </a:t>
            </a:r>
            <a:br>
              <a:rPr lang="es-ES" sz="2800" u="none" dirty="0">
                <a:solidFill>
                  <a:schemeClr val="bg1"/>
                </a:solidFill>
                <a:latin typeface="HelveticaNeueLT Pro 75 Bd (Títulos)"/>
              </a:rPr>
            </a:br>
            <a:r>
              <a:rPr lang="en-GB" altLang="ko-KR" u="none" dirty="0">
                <a:solidFill>
                  <a:schemeClr val="bg1"/>
                </a:solidFill>
                <a:latin typeface="+mn-lt"/>
                <a:ea typeface="굴림" panose="020B0600000101010101" pitchFamily="34" charset="-127"/>
              </a:rPr>
              <a:t>in response to 50,920 queries every year.</a:t>
            </a:r>
            <a:r>
              <a:rPr lang="es-ES" altLang="ko-KR" u="none" dirty="0">
                <a:solidFill>
                  <a:schemeClr val="bg1"/>
                </a:solidFill>
                <a:latin typeface="+mn-lt"/>
                <a:ea typeface="굴림" panose="020B0600000101010101" pitchFamily="34" charset="-127"/>
              </a:rPr>
              <a:t> </a:t>
            </a:r>
            <a:endParaRPr lang="es-ES" u="none" dirty="0">
              <a:solidFill>
                <a:schemeClr val="bg1"/>
              </a:solidFill>
              <a:latin typeface="+mn-lt"/>
            </a:endParaRPr>
          </a:p>
          <a:p>
            <a:endParaRPr lang="es-ES" u="none" dirty="0">
              <a:solidFill>
                <a:schemeClr val="bg1"/>
              </a:solidFill>
              <a:latin typeface="HelveticaNeueLT Pro 75 Bd (Títulos)"/>
            </a:endParaRPr>
          </a:p>
          <a:p>
            <a:r>
              <a:rPr lang="en-GB" altLang="ko-KR" sz="2800" u="none" dirty="0">
                <a:solidFill>
                  <a:schemeClr val="bg1"/>
                </a:solidFill>
                <a:latin typeface="HelveticaNeueLT Pro 75 Bd (Títulos)"/>
                <a:ea typeface="굴림" panose="020B0600000101010101" pitchFamily="34" charset="-127"/>
              </a:rPr>
              <a:t>71 sector-specific</a:t>
            </a:r>
          </a:p>
          <a:p>
            <a:r>
              <a:rPr lang="en-GB" altLang="ko-KR" u="none" dirty="0">
                <a:solidFill>
                  <a:schemeClr val="bg1"/>
                </a:solidFill>
                <a:latin typeface="+mn-lt"/>
                <a:ea typeface="굴림" panose="020B0600000101010101" pitchFamily="34" charset="-127"/>
              </a:rPr>
              <a:t>internationalisation plans every year</a:t>
            </a:r>
            <a:r>
              <a:rPr lang="es-ES" altLang="ko-KR" u="none" dirty="0">
                <a:solidFill>
                  <a:schemeClr val="bg1"/>
                </a:solidFill>
                <a:latin typeface="+mn-lt"/>
                <a:ea typeface="굴림" panose="020B0600000101010101" pitchFamily="34" charset="-127"/>
              </a:rPr>
              <a:t>.</a:t>
            </a:r>
            <a:endParaRPr lang="es-ES" u="none" dirty="0">
              <a:solidFill>
                <a:schemeClr val="bg1"/>
              </a:solidFill>
              <a:latin typeface="+mn-lt"/>
            </a:endParaRPr>
          </a:p>
          <a:p>
            <a:endParaRPr lang="es-ES" u="none" dirty="0">
              <a:solidFill>
                <a:schemeClr val="bg1"/>
              </a:solidFill>
              <a:latin typeface="+mn-lt"/>
            </a:endParaRPr>
          </a:p>
          <a:p>
            <a:endParaRPr lang="es-ES" u="none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4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9220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C62171B0-522C-42DC-B6D3-2E020A1E36CC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8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896100" y="6316663"/>
            <a:ext cx="1965325" cy="2746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>
                <a:solidFill>
                  <a:schemeClr val="tx2"/>
                </a:solidFill>
                <a:latin typeface="+mn-lt"/>
              </a:rPr>
              <a:t>Cooperation</a:t>
            </a:r>
            <a:endParaRPr lang="es-ES" sz="1200" u="none">
              <a:solidFill>
                <a:schemeClr val="tx2"/>
              </a:solidFill>
              <a:latin typeface="+mn-lt"/>
            </a:endParaRPr>
          </a:p>
        </p:txBody>
      </p:sp>
      <p:sp>
        <p:nvSpPr>
          <p:cNvPr id="16" name="1 Rectángulo"/>
          <p:cNvSpPr/>
          <p:nvPr/>
        </p:nvSpPr>
        <p:spPr>
          <a:xfrm>
            <a:off x="0" y="0"/>
            <a:ext cx="9144000" cy="2489200"/>
          </a:xfrm>
          <a:prstGeom prst="rect">
            <a:avLst/>
          </a:prstGeom>
          <a:gradFill flip="none" rotWithShape="1">
            <a:gsLst>
              <a:gs pos="36000">
                <a:srgbClr val="FFFFFF">
                  <a:alpha val="81000"/>
                </a:srgbClr>
              </a:gs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5" name="Rectángulo 14"/>
          <p:cNvSpPr/>
          <p:nvPr/>
        </p:nvSpPr>
        <p:spPr>
          <a:xfrm>
            <a:off x="251460" y="1708047"/>
            <a:ext cx="5184775" cy="2719387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466725" y="1942148"/>
            <a:ext cx="4797425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sz="3500" u="none" dirty="0">
                <a:solidFill>
                  <a:schemeClr val="bg1"/>
                </a:solidFill>
                <a:latin typeface="+mj-lt"/>
              </a:rPr>
              <a:t>We cooperate</a:t>
            </a:r>
          </a:p>
          <a:p>
            <a:endParaRPr lang="es-ES" sz="1000" u="none" dirty="0">
              <a:solidFill>
                <a:schemeClr val="bg1"/>
              </a:solidFill>
              <a:latin typeface="HelveticaNeueLT Pro 75 Bd (Títulos)"/>
            </a:endParaRPr>
          </a:p>
          <a:p>
            <a:r>
              <a:rPr lang="en-GB" u="none" dirty="0">
                <a:solidFill>
                  <a:schemeClr val="bg1"/>
                </a:solidFill>
                <a:latin typeface="+mn-lt"/>
              </a:rPr>
              <a:t>with chambers of commerce, regional authorities and business organisations…</a:t>
            </a:r>
          </a:p>
          <a:p>
            <a:endParaRPr lang="en-GB" u="none" dirty="0">
              <a:solidFill>
                <a:schemeClr val="bg1"/>
              </a:solidFill>
              <a:latin typeface="+mn-lt"/>
            </a:endParaRPr>
          </a:p>
          <a:p>
            <a:r>
              <a:rPr lang="en-GB" u="none" dirty="0">
                <a:solidFill>
                  <a:schemeClr val="bg1"/>
                </a:solidFill>
                <a:latin typeface="+mn-lt"/>
              </a:rPr>
              <a:t>… in order to create synergies and enhance internationalisation capacity.</a:t>
            </a:r>
            <a:endParaRPr lang="es-ES" u="none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493635" y="1651442"/>
            <a:ext cx="3515186" cy="84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GB" sz="1600" u="none" dirty="0">
                <a:latin typeface="+mn-lt"/>
              </a:rPr>
              <a:t>actions at trade fairs in 18 countries, with 1,137 business participations and 884 beneficiary companies.</a:t>
            </a:r>
            <a:endParaRPr lang="es-ES" sz="1600" u="none" dirty="0">
              <a:latin typeface="+mn-lt"/>
            </a:endParaRPr>
          </a:p>
        </p:txBody>
      </p:sp>
      <p:sp>
        <p:nvSpPr>
          <p:cNvPr id="3" name="Rectángulo 2"/>
          <p:cNvSpPr>
            <a:spLocks noChangeArrowheads="1"/>
          </p:cNvSpPr>
          <p:nvPr/>
        </p:nvSpPr>
        <p:spPr bwMode="auto">
          <a:xfrm>
            <a:off x="514349" y="3112114"/>
            <a:ext cx="3558117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GB" sz="1600" u="none" dirty="0">
                <a:solidFill>
                  <a:schemeClr val="tx2"/>
                </a:solidFill>
                <a:latin typeface="+mn-lt"/>
              </a:rPr>
              <a:t>trade missions with participation in 145 business actions.</a:t>
            </a:r>
            <a:endParaRPr lang="es-ES" sz="1600" u="none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657112" y="3133112"/>
            <a:ext cx="4262437" cy="58580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GB" sz="1600" u="none" dirty="0">
                <a:latin typeface="+mn-lt"/>
              </a:rPr>
              <a:t>Multilateral Partnership Meetings Technical Workshops, with strong institutional support.</a:t>
            </a:r>
            <a:endParaRPr lang="es-ES" sz="1600" u="none" dirty="0">
              <a:latin typeface="+mn-lt"/>
            </a:endParaRPr>
          </a:p>
        </p:txBody>
      </p:sp>
      <p:sp>
        <p:nvSpPr>
          <p:cNvPr id="8" name="Rectángulo 7"/>
          <p:cNvSpPr>
            <a:spLocks noChangeArrowheads="1"/>
          </p:cNvSpPr>
          <p:nvPr/>
        </p:nvSpPr>
        <p:spPr bwMode="auto">
          <a:xfrm>
            <a:off x="4705226" y="4360284"/>
            <a:ext cx="4262437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GB" sz="1600" u="none" dirty="0">
                <a:solidFill>
                  <a:schemeClr val="tx2"/>
                </a:solidFill>
                <a:latin typeface="+mn-lt"/>
              </a:rPr>
              <a:t>new companies participating in </a:t>
            </a:r>
          </a:p>
          <a:p>
            <a:pPr eaLnBrk="1" hangingPunct="1">
              <a:lnSpc>
                <a:spcPts val="2000"/>
              </a:lnSpc>
            </a:pPr>
            <a:r>
              <a:rPr lang="en-GB" sz="1600" u="none" dirty="0">
                <a:solidFill>
                  <a:schemeClr val="tx2"/>
                </a:solidFill>
                <a:latin typeface="+mn-lt"/>
              </a:rPr>
              <a:t>the ICEX Next programme..</a:t>
            </a:r>
            <a:endParaRPr lang="es-ES" sz="1600" u="none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Rectángulo 9"/>
          <p:cNvSpPr>
            <a:spLocks noChangeArrowheads="1"/>
          </p:cNvSpPr>
          <p:nvPr/>
        </p:nvSpPr>
        <p:spPr bwMode="auto">
          <a:xfrm>
            <a:off x="318543" y="855019"/>
            <a:ext cx="9006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5400" u="none" dirty="0">
                <a:latin typeface="HelveticaNeueLT Pro 75 Bd (Títulos)"/>
              </a:rPr>
              <a:t> </a:t>
            </a:r>
            <a:r>
              <a:rPr lang="es-ES" sz="3600" u="none" dirty="0">
                <a:latin typeface="+mn-lt"/>
              </a:rPr>
              <a:t>96</a:t>
            </a:r>
          </a:p>
        </p:txBody>
      </p:sp>
      <p:sp>
        <p:nvSpPr>
          <p:cNvPr id="11" name="Rectángulo 10"/>
          <p:cNvSpPr>
            <a:spLocks noChangeArrowheads="1"/>
          </p:cNvSpPr>
          <p:nvPr/>
        </p:nvSpPr>
        <p:spPr bwMode="auto">
          <a:xfrm>
            <a:off x="300039" y="2328393"/>
            <a:ext cx="9006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5400" u="none" dirty="0">
                <a:latin typeface="HelveticaNeueLT Pro 75 Bd (Títulos)"/>
              </a:rPr>
              <a:t> </a:t>
            </a:r>
            <a:r>
              <a:rPr lang="es-ES" sz="3600" u="none" dirty="0">
                <a:solidFill>
                  <a:schemeClr val="tx2"/>
                </a:solidFill>
                <a:latin typeface="+mn-lt"/>
              </a:rPr>
              <a:t>69</a:t>
            </a:r>
            <a:endParaRPr lang="es-ES" sz="3600" u="none" dirty="0">
              <a:latin typeface="+mn-lt"/>
            </a:endParaRPr>
          </a:p>
        </p:txBody>
      </p:sp>
      <p:sp>
        <p:nvSpPr>
          <p:cNvPr id="17" name="Rectángulo 16"/>
          <p:cNvSpPr>
            <a:spLocks noChangeArrowheads="1"/>
          </p:cNvSpPr>
          <p:nvPr/>
        </p:nvSpPr>
        <p:spPr bwMode="auto">
          <a:xfrm>
            <a:off x="507999" y="4346899"/>
            <a:ext cx="3963014" cy="84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GB" sz="1600" u="none" dirty="0">
                <a:latin typeface="+mn-lt"/>
              </a:rPr>
              <a:t>activities such as promotional campaigns, technical seminars, exhibitions and public relations initiatives.</a:t>
            </a:r>
            <a:endParaRPr lang="es-ES" sz="1600" u="none" dirty="0">
              <a:latin typeface="+mn-lt"/>
            </a:endParaRPr>
          </a:p>
        </p:txBody>
      </p:sp>
      <p:sp>
        <p:nvSpPr>
          <p:cNvPr id="18" name="Rectángulo 17"/>
          <p:cNvSpPr>
            <a:spLocks noChangeArrowheads="1"/>
          </p:cNvSpPr>
          <p:nvPr/>
        </p:nvSpPr>
        <p:spPr bwMode="auto">
          <a:xfrm>
            <a:off x="323850" y="3599186"/>
            <a:ext cx="11464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5400" u="none" dirty="0">
                <a:latin typeface="HelveticaNeueLT Pro 75 Bd (Títulos)"/>
              </a:rPr>
              <a:t> </a:t>
            </a:r>
            <a:r>
              <a:rPr lang="es-ES" sz="3600" u="none" dirty="0">
                <a:latin typeface="+mn-lt"/>
              </a:rPr>
              <a:t>293</a:t>
            </a:r>
          </a:p>
        </p:txBody>
      </p:sp>
      <p:sp>
        <p:nvSpPr>
          <p:cNvPr id="19" name="Rectángulo 18"/>
          <p:cNvSpPr>
            <a:spLocks noChangeArrowheads="1"/>
          </p:cNvSpPr>
          <p:nvPr/>
        </p:nvSpPr>
        <p:spPr bwMode="auto">
          <a:xfrm>
            <a:off x="4661874" y="1668825"/>
            <a:ext cx="4388339" cy="84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GB" sz="1600" u="none" dirty="0">
                <a:solidFill>
                  <a:schemeClr val="tx2"/>
                </a:solidFill>
                <a:latin typeface="+mn-lt"/>
              </a:rPr>
              <a:t>Business Meetings with strong institutional support, with the participation of 375 Spanish and local companies.</a:t>
            </a:r>
            <a:endParaRPr lang="es-ES" sz="1600" u="none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" name="Rectángulo 19"/>
          <p:cNvSpPr>
            <a:spLocks noChangeArrowheads="1"/>
          </p:cNvSpPr>
          <p:nvPr/>
        </p:nvSpPr>
        <p:spPr bwMode="auto">
          <a:xfrm>
            <a:off x="4672988" y="1082061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3600" u="none" dirty="0">
                <a:solidFill>
                  <a:schemeClr val="tx2"/>
                </a:solidFill>
                <a:latin typeface="+mn-lt"/>
              </a:rPr>
              <a:t>2</a:t>
            </a:r>
          </a:p>
        </p:txBody>
      </p:sp>
      <p:cxnSp>
        <p:nvCxnSpPr>
          <p:cNvPr id="22" name="Conector recto 21"/>
          <p:cNvCxnSpPr>
            <a:cxnSpLocks/>
          </p:cNvCxnSpPr>
          <p:nvPr/>
        </p:nvCxnSpPr>
        <p:spPr>
          <a:xfrm>
            <a:off x="473075" y="1220384"/>
            <a:ext cx="0" cy="1111669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>
            <a:cxnSpLocks/>
          </p:cNvCxnSpPr>
          <p:nvPr/>
        </p:nvCxnSpPr>
        <p:spPr>
          <a:xfrm>
            <a:off x="473075" y="2675185"/>
            <a:ext cx="0" cy="912354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>
            <a:cxnSpLocks/>
          </p:cNvCxnSpPr>
          <p:nvPr/>
        </p:nvCxnSpPr>
        <p:spPr>
          <a:xfrm>
            <a:off x="473075" y="3951855"/>
            <a:ext cx="0" cy="1144271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>
            <a:cxnSpLocks/>
          </p:cNvCxnSpPr>
          <p:nvPr/>
        </p:nvCxnSpPr>
        <p:spPr>
          <a:xfrm flipH="1">
            <a:off x="4566625" y="1266091"/>
            <a:ext cx="6961" cy="1320675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/>
          <p:nvPr/>
        </p:nvSpPr>
        <p:spPr>
          <a:xfrm>
            <a:off x="4672988" y="2555262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u="none" dirty="0">
                <a:latin typeface="+mn-lt"/>
                <a:cs typeface="+mn-cs"/>
              </a:rPr>
              <a:t>15</a:t>
            </a:r>
          </a:p>
        </p:txBody>
      </p:sp>
      <p:cxnSp>
        <p:nvCxnSpPr>
          <p:cNvPr id="28" name="Conector recto 27"/>
          <p:cNvCxnSpPr/>
          <p:nvPr/>
        </p:nvCxnSpPr>
        <p:spPr>
          <a:xfrm>
            <a:off x="4573586" y="2734649"/>
            <a:ext cx="0" cy="900113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/>
          <p:cNvSpPr>
            <a:spLocks noChangeArrowheads="1"/>
          </p:cNvSpPr>
          <p:nvPr/>
        </p:nvSpPr>
        <p:spPr bwMode="auto">
          <a:xfrm>
            <a:off x="4692526" y="3798553"/>
            <a:ext cx="9541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3600" u="none" dirty="0">
                <a:solidFill>
                  <a:schemeClr val="tx2"/>
                </a:solidFill>
                <a:latin typeface="+mn-lt"/>
              </a:rPr>
              <a:t>291</a:t>
            </a:r>
          </a:p>
        </p:txBody>
      </p:sp>
      <p:cxnSp>
        <p:nvCxnSpPr>
          <p:cNvPr id="30" name="Conector recto 29"/>
          <p:cNvCxnSpPr>
            <a:cxnSpLocks/>
          </p:cNvCxnSpPr>
          <p:nvPr/>
        </p:nvCxnSpPr>
        <p:spPr>
          <a:xfrm flipH="1">
            <a:off x="4572001" y="3951855"/>
            <a:ext cx="6960" cy="1013723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ángulo 35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0262" name="CuadroTexto 37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sz="1200" u="none" dirty="0">
                <a:solidFill>
                  <a:schemeClr val="tx2"/>
                </a:solidFill>
                <a:latin typeface="+mn-lt"/>
              </a:rPr>
              <a:t>Figures for 2020</a:t>
            </a:r>
            <a:endParaRPr lang="es-ES" sz="1200" u="none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1" name="Rectángulo 30"/>
          <p:cNvSpPr>
            <a:spLocks noChangeArrowheads="1"/>
          </p:cNvSpPr>
          <p:nvPr/>
        </p:nvSpPr>
        <p:spPr bwMode="auto">
          <a:xfrm>
            <a:off x="4657113" y="5792793"/>
            <a:ext cx="3613430" cy="5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GB" altLang="ko-KR" sz="1600" u="none" dirty="0">
                <a:latin typeface="+mn-lt"/>
                <a:ea typeface="굴림" panose="020B0600000101010101" pitchFamily="34" charset="-127"/>
              </a:rPr>
              <a:t>Customised services arranged and 2,365 units billed.</a:t>
            </a:r>
            <a:r>
              <a:rPr lang="es-ES" altLang="ko-KR" sz="1600" u="none" dirty="0">
                <a:latin typeface="+mn-lt"/>
                <a:ea typeface="굴림" panose="020B0600000101010101" pitchFamily="34" charset="-127"/>
              </a:rPr>
              <a:t> </a:t>
            </a:r>
            <a:endParaRPr lang="es-ES" sz="1600" u="none" dirty="0">
              <a:latin typeface="+mn-lt"/>
            </a:endParaRPr>
          </a:p>
        </p:txBody>
      </p:sp>
      <p:sp>
        <p:nvSpPr>
          <p:cNvPr id="32" name="Rectángulo 31"/>
          <p:cNvSpPr>
            <a:spLocks noChangeArrowheads="1"/>
          </p:cNvSpPr>
          <p:nvPr/>
        </p:nvSpPr>
        <p:spPr bwMode="auto">
          <a:xfrm>
            <a:off x="4672988" y="5236802"/>
            <a:ext cx="13388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3600" u="none" dirty="0">
                <a:latin typeface="+mn-lt"/>
              </a:rPr>
              <a:t>1,343</a:t>
            </a:r>
          </a:p>
        </p:txBody>
      </p:sp>
      <p:cxnSp>
        <p:nvCxnSpPr>
          <p:cNvPr id="33" name="Conector recto 32"/>
          <p:cNvCxnSpPr>
            <a:cxnSpLocks/>
          </p:cNvCxnSpPr>
          <p:nvPr/>
        </p:nvCxnSpPr>
        <p:spPr>
          <a:xfrm flipH="1">
            <a:off x="4566625" y="5367337"/>
            <a:ext cx="6961" cy="912813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6" name="Marcador de número de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5261A57A-F5E2-458C-BDF4-F52E87A0D239}" type="slidenum">
              <a:rPr lang="es-ES" u="none">
                <a:solidFill>
                  <a:schemeClr val="bg1"/>
                </a:solidFill>
                <a:latin typeface="+mn-lt"/>
              </a:rPr>
              <a:pPr algn="ctr"/>
              <a:t>9</a:t>
            </a:fld>
            <a:endParaRPr lang="es-ES" u="none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5" r="20808"/>
          <a:stretch/>
        </p:blipFill>
        <p:spPr>
          <a:xfrm>
            <a:off x="152400" y="189021"/>
            <a:ext cx="1507067" cy="406181"/>
          </a:xfrm>
          <a:prstGeom prst="rect">
            <a:avLst/>
          </a:prstGeom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A1BEB76B-94F5-490A-B0C0-A6BE43DE2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073" y="5796696"/>
            <a:ext cx="3756103" cy="5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GB" sz="1600" u="none" dirty="0">
                <a:solidFill>
                  <a:schemeClr val="tx2"/>
                </a:solidFill>
                <a:latin typeface="+mn-lt"/>
              </a:rPr>
              <a:t>euros in returned exhibitor fees, benefiting more than 1,500 companies.</a:t>
            </a:r>
            <a:endParaRPr lang="es-ES" sz="1600" u="none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01F5249E-F9F4-43B3-80F7-D76AF1A0B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762" y="5012975"/>
            <a:ext cx="17043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sz="5400" u="none" dirty="0">
                <a:latin typeface="HelveticaNeueLT Pro 75 Bd (Títulos)"/>
              </a:rPr>
              <a:t> </a:t>
            </a:r>
            <a:r>
              <a:rPr lang="es-ES" sz="3600" u="none" dirty="0">
                <a:solidFill>
                  <a:schemeClr val="tx2"/>
                </a:solidFill>
                <a:latin typeface="+mn-lt"/>
              </a:rPr>
              <a:t>10.23</a:t>
            </a:r>
            <a:endParaRPr lang="es-ES" sz="3600" u="none" dirty="0">
              <a:latin typeface="+mn-lt"/>
            </a:endParaRPr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923C1471-9714-4066-8F83-E39073F3BB8E}"/>
              </a:ext>
            </a:extLst>
          </p:cNvPr>
          <p:cNvCxnSpPr>
            <a:cxnSpLocks/>
          </p:cNvCxnSpPr>
          <p:nvPr/>
        </p:nvCxnSpPr>
        <p:spPr>
          <a:xfrm>
            <a:off x="484799" y="5359767"/>
            <a:ext cx="8836" cy="102273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1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9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65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10" grpId="0"/>
      <p:bldP spid="11" grpId="0"/>
      <p:bldP spid="17" grpId="0"/>
      <p:bldP spid="18" grpId="0"/>
      <p:bldP spid="19" grpId="0"/>
      <p:bldP spid="20" grpId="0"/>
      <p:bldP spid="27" grpId="0"/>
      <p:bldP spid="29" grpId="0"/>
      <p:bldP spid="31" grpId="0"/>
      <p:bldP spid="32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Tema de Office">
  <a:themeElements>
    <a:clrScheme name="ICEX">
      <a:dk1>
        <a:srgbClr val="D52B1E"/>
      </a:dk1>
      <a:lt1>
        <a:sysClr val="window" lastClr="FFFFFF"/>
      </a:lt1>
      <a:dk2>
        <a:srgbClr val="3C4E53"/>
      </a:dk2>
      <a:lt2>
        <a:srgbClr val="F1771C"/>
      </a:lt2>
      <a:accent1>
        <a:srgbClr val="FECB00"/>
      </a:accent1>
      <a:accent2>
        <a:srgbClr val="F1771C"/>
      </a:accent2>
      <a:accent3>
        <a:srgbClr val="A5A5A5"/>
      </a:accent3>
      <a:accent4>
        <a:srgbClr val="4BD2E5"/>
      </a:accent4>
      <a:accent5>
        <a:srgbClr val="407326"/>
      </a:accent5>
      <a:accent6>
        <a:srgbClr val="CADB03"/>
      </a:accent6>
      <a:hlink>
        <a:srgbClr val="D60CBE"/>
      </a:hlink>
      <a:folHlink>
        <a:srgbClr val="954F72"/>
      </a:folHlink>
    </a:clrScheme>
    <a:fontScheme name="Personalizado 30">
      <a:majorFont>
        <a:latin typeface="HelveticaNeueLT Pro 75 Bd"/>
        <a:ea typeface=""/>
        <a:cs typeface=""/>
      </a:majorFont>
      <a:minorFont>
        <a:latin typeface="HelveticaNeueLT Pro 45 Lt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ICEX">
      <a:dk1>
        <a:srgbClr val="D52B1E"/>
      </a:dk1>
      <a:lt1>
        <a:sysClr val="window" lastClr="FFFFFF"/>
      </a:lt1>
      <a:dk2>
        <a:srgbClr val="3C4E53"/>
      </a:dk2>
      <a:lt2>
        <a:srgbClr val="F1771C"/>
      </a:lt2>
      <a:accent1>
        <a:srgbClr val="FECB00"/>
      </a:accent1>
      <a:accent2>
        <a:srgbClr val="F1771C"/>
      </a:accent2>
      <a:accent3>
        <a:srgbClr val="A5A5A5"/>
      </a:accent3>
      <a:accent4>
        <a:srgbClr val="4BD2E5"/>
      </a:accent4>
      <a:accent5>
        <a:srgbClr val="407326"/>
      </a:accent5>
      <a:accent6>
        <a:srgbClr val="CADB03"/>
      </a:accent6>
      <a:hlink>
        <a:srgbClr val="D60CBE"/>
      </a:hlink>
      <a:folHlink>
        <a:srgbClr val="954F72"/>
      </a:folHlink>
    </a:clrScheme>
    <a:fontScheme name="Personalizado 29">
      <a:majorFont>
        <a:latin typeface="HelveticaNeueLT Pro 75 Bd"/>
        <a:ea typeface=""/>
        <a:cs typeface=""/>
      </a:majorFont>
      <a:minorFont>
        <a:latin typeface="HelveticaNeueLT Pro 45 Lt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4205</TotalTime>
  <Words>1748</Words>
  <Application>Microsoft Office PowerPoint</Application>
  <PresentationFormat>Presentación en pantalla (4:3)</PresentationFormat>
  <Paragraphs>274</Paragraphs>
  <Slides>32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32</vt:i4>
      </vt:variant>
    </vt:vector>
  </HeadingPairs>
  <TitlesOfParts>
    <vt:vector size="41" baseType="lpstr">
      <vt:lpstr>Arial</vt:lpstr>
      <vt:lpstr>Calibri</vt:lpstr>
      <vt:lpstr>HelveticaNeueLT Pro 45 Lt</vt:lpstr>
      <vt:lpstr>HelveticaNeueLT Pro 75 Bd</vt:lpstr>
      <vt:lpstr>HelveticaNeueLT Pro 75 Bd (Títulos)</vt:lpstr>
      <vt:lpstr>HelveticaNeueLT Std</vt:lpstr>
      <vt:lpstr>HelveticaNeueLT Std Lt</vt:lpstr>
      <vt:lpstr>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2012-12-27T09:07:52Z</dcterms:created>
  <dcterms:modified xsi:type="dcterms:W3CDTF">2021-06-15T07:34:32Z</dcterms:modified>
</cp:coreProperties>
</file>