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</p:sldIdLst>
  <p:sldSz cx="7556500" cy="10693400"/>
  <p:notesSz cx="7556500" cy="10693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" userDrawn="1">
          <p15:clr>
            <a:srgbClr val="A4A3A4"/>
          </p15:clr>
        </p15:guide>
        <p15:guide id="2" pos="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2E24"/>
    <a:srgbClr val="F67D25"/>
    <a:srgbClr val="FCBA2E"/>
    <a:srgbClr val="383D45"/>
    <a:srgbClr val="B8B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59"/>
    <p:restoredTop sz="93205"/>
  </p:normalViewPr>
  <p:slideViewPr>
    <p:cSldViewPr>
      <p:cViewPr>
        <p:scale>
          <a:sx n="130" d="100"/>
          <a:sy n="130" d="100"/>
        </p:scale>
        <p:origin x="2388" y="-246"/>
      </p:cViewPr>
      <p:guideLst>
        <p:guide orient="horz" pos="104"/>
        <p:guide pos="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ex.es/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informacion@icex.e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9">
            <a:extLst>
              <a:ext uri="{FF2B5EF4-FFF2-40B4-BE49-F238E27FC236}">
                <a16:creationId xmlns:a16="http://schemas.microsoft.com/office/drawing/2014/main" id="{2BF90B7A-B4E5-B0E9-0067-AE65AE7A509E}"/>
              </a:ext>
            </a:extLst>
          </p:cNvPr>
          <p:cNvSpPr/>
          <p:nvPr userDrawn="1"/>
        </p:nvSpPr>
        <p:spPr>
          <a:xfrm>
            <a:off x="2510767" y="9887776"/>
            <a:ext cx="344805" cy="183515"/>
          </a:xfrm>
          <a:custGeom>
            <a:avLst/>
            <a:gdLst/>
            <a:ahLst/>
            <a:cxnLst/>
            <a:rect l="l" t="t" r="r" b="b"/>
            <a:pathLst>
              <a:path w="344805" h="183515">
                <a:moveTo>
                  <a:pt x="322326" y="171843"/>
                </a:moveTo>
                <a:lnTo>
                  <a:pt x="318427" y="171843"/>
                </a:lnTo>
                <a:lnTo>
                  <a:pt x="319049" y="179692"/>
                </a:lnTo>
                <a:lnTo>
                  <a:pt x="324142" y="183121"/>
                </a:lnTo>
                <a:lnTo>
                  <a:pt x="337502" y="183121"/>
                </a:lnTo>
                <a:lnTo>
                  <a:pt x="344411" y="180479"/>
                </a:lnTo>
                <a:lnTo>
                  <a:pt x="344411" y="179882"/>
                </a:lnTo>
                <a:lnTo>
                  <a:pt x="326529" y="179882"/>
                </a:lnTo>
                <a:lnTo>
                  <a:pt x="322643" y="177152"/>
                </a:lnTo>
                <a:lnTo>
                  <a:pt x="322326" y="171843"/>
                </a:lnTo>
                <a:close/>
              </a:path>
              <a:path w="344805" h="183515">
                <a:moveTo>
                  <a:pt x="337947" y="149275"/>
                </a:moveTo>
                <a:lnTo>
                  <a:pt x="325945" y="149275"/>
                </a:lnTo>
                <a:lnTo>
                  <a:pt x="319532" y="151752"/>
                </a:lnTo>
                <a:lnTo>
                  <a:pt x="319532" y="163702"/>
                </a:lnTo>
                <a:lnTo>
                  <a:pt x="323380" y="165480"/>
                </a:lnTo>
                <a:lnTo>
                  <a:pt x="328434" y="166865"/>
                </a:lnTo>
                <a:lnTo>
                  <a:pt x="333476" y="167944"/>
                </a:lnTo>
                <a:lnTo>
                  <a:pt x="337032" y="168808"/>
                </a:lnTo>
                <a:lnTo>
                  <a:pt x="340499" y="170052"/>
                </a:lnTo>
                <a:lnTo>
                  <a:pt x="340499" y="178282"/>
                </a:lnTo>
                <a:lnTo>
                  <a:pt x="335419" y="179882"/>
                </a:lnTo>
                <a:lnTo>
                  <a:pt x="344411" y="179882"/>
                </a:lnTo>
                <a:lnTo>
                  <a:pt x="344411" y="167944"/>
                </a:lnTo>
                <a:lnTo>
                  <a:pt x="339750" y="165328"/>
                </a:lnTo>
                <a:lnTo>
                  <a:pt x="335280" y="164668"/>
                </a:lnTo>
                <a:lnTo>
                  <a:pt x="330060" y="163474"/>
                </a:lnTo>
                <a:lnTo>
                  <a:pt x="327406" y="162801"/>
                </a:lnTo>
                <a:lnTo>
                  <a:pt x="323443" y="161582"/>
                </a:lnTo>
                <a:lnTo>
                  <a:pt x="323443" y="153949"/>
                </a:lnTo>
                <a:lnTo>
                  <a:pt x="327507" y="152552"/>
                </a:lnTo>
                <a:lnTo>
                  <a:pt x="342981" y="152552"/>
                </a:lnTo>
                <a:lnTo>
                  <a:pt x="337947" y="149275"/>
                </a:lnTo>
                <a:close/>
              </a:path>
              <a:path w="344805" h="183515">
                <a:moveTo>
                  <a:pt x="342981" y="152552"/>
                </a:moveTo>
                <a:lnTo>
                  <a:pt x="335470" y="152552"/>
                </a:lnTo>
                <a:lnTo>
                  <a:pt x="339217" y="154711"/>
                </a:lnTo>
                <a:lnTo>
                  <a:pt x="339382" y="159562"/>
                </a:lnTo>
                <a:lnTo>
                  <a:pt x="343293" y="159562"/>
                </a:lnTo>
                <a:lnTo>
                  <a:pt x="343039" y="152590"/>
                </a:lnTo>
                <a:close/>
              </a:path>
              <a:path w="344805" h="183515">
                <a:moveTo>
                  <a:pt x="311150" y="149275"/>
                </a:moveTo>
                <a:lnTo>
                  <a:pt x="290677" y="149275"/>
                </a:lnTo>
                <a:lnTo>
                  <a:pt x="286397" y="157772"/>
                </a:lnTo>
                <a:lnTo>
                  <a:pt x="286397" y="175361"/>
                </a:lnTo>
                <a:lnTo>
                  <a:pt x="290677" y="183121"/>
                </a:lnTo>
                <a:lnTo>
                  <a:pt x="308902" y="183121"/>
                </a:lnTo>
                <a:lnTo>
                  <a:pt x="312160" y="179882"/>
                </a:lnTo>
                <a:lnTo>
                  <a:pt x="293357" y="179882"/>
                </a:lnTo>
                <a:lnTo>
                  <a:pt x="290360" y="172999"/>
                </a:lnTo>
                <a:lnTo>
                  <a:pt x="290309" y="167284"/>
                </a:lnTo>
                <a:lnTo>
                  <a:pt x="314934" y="167284"/>
                </a:lnTo>
                <a:lnTo>
                  <a:pt x="315059" y="163982"/>
                </a:lnTo>
                <a:lnTo>
                  <a:pt x="290309" y="163982"/>
                </a:lnTo>
                <a:lnTo>
                  <a:pt x="290920" y="158254"/>
                </a:lnTo>
                <a:lnTo>
                  <a:pt x="290971" y="158089"/>
                </a:lnTo>
                <a:lnTo>
                  <a:pt x="294474" y="152552"/>
                </a:lnTo>
                <a:lnTo>
                  <a:pt x="312656" y="152552"/>
                </a:lnTo>
                <a:lnTo>
                  <a:pt x="311150" y="149275"/>
                </a:lnTo>
                <a:close/>
              </a:path>
              <a:path w="344805" h="183515">
                <a:moveTo>
                  <a:pt x="314820" y="171665"/>
                </a:moveTo>
                <a:lnTo>
                  <a:pt x="310908" y="171665"/>
                </a:lnTo>
                <a:lnTo>
                  <a:pt x="309676" y="176517"/>
                </a:lnTo>
                <a:lnTo>
                  <a:pt x="306552" y="179882"/>
                </a:lnTo>
                <a:lnTo>
                  <a:pt x="312160" y="179882"/>
                </a:lnTo>
                <a:lnTo>
                  <a:pt x="313118" y="178930"/>
                </a:lnTo>
                <a:lnTo>
                  <a:pt x="314820" y="171665"/>
                </a:lnTo>
                <a:close/>
              </a:path>
              <a:path w="344805" h="183515">
                <a:moveTo>
                  <a:pt x="312656" y="152552"/>
                </a:moveTo>
                <a:lnTo>
                  <a:pt x="307162" y="152552"/>
                </a:lnTo>
                <a:lnTo>
                  <a:pt x="310845" y="158089"/>
                </a:lnTo>
                <a:lnTo>
                  <a:pt x="311035" y="163982"/>
                </a:lnTo>
                <a:lnTo>
                  <a:pt x="315059" y="163982"/>
                </a:lnTo>
                <a:lnTo>
                  <a:pt x="315277" y="158254"/>
                </a:lnTo>
                <a:lnTo>
                  <a:pt x="312656" y="152552"/>
                </a:lnTo>
                <a:close/>
              </a:path>
              <a:path w="344805" h="183515">
                <a:moveTo>
                  <a:pt x="291668" y="81241"/>
                </a:moveTo>
                <a:lnTo>
                  <a:pt x="287756" y="81241"/>
                </a:lnTo>
                <a:lnTo>
                  <a:pt x="287756" y="113296"/>
                </a:lnTo>
                <a:lnTo>
                  <a:pt x="291668" y="113296"/>
                </a:lnTo>
                <a:lnTo>
                  <a:pt x="291668" y="94589"/>
                </a:lnTo>
                <a:lnTo>
                  <a:pt x="291807" y="88328"/>
                </a:lnTo>
                <a:lnTo>
                  <a:pt x="293043" y="86753"/>
                </a:lnTo>
                <a:lnTo>
                  <a:pt x="291668" y="86753"/>
                </a:lnTo>
                <a:lnTo>
                  <a:pt x="291668" y="81241"/>
                </a:lnTo>
                <a:close/>
              </a:path>
              <a:path w="344805" h="183515">
                <a:moveTo>
                  <a:pt x="312939" y="83616"/>
                </a:moveTo>
                <a:lnTo>
                  <a:pt x="308038" y="83616"/>
                </a:lnTo>
                <a:lnTo>
                  <a:pt x="309841" y="87756"/>
                </a:lnTo>
                <a:lnTo>
                  <a:pt x="309841" y="113296"/>
                </a:lnTo>
                <a:lnTo>
                  <a:pt x="313766" y="113296"/>
                </a:lnTo>
                <a:lnTo>
                  <a:pt x="313766" y="85039"/>
                </a:lnTo>
                <a:lnTo>
                  <a:pt x="312939" y="83616"/>
                </a:lnTo>
                <a:close/>
              </a:path>
              <a:path w="344805" h="183515">
                <a:moveTo>
                  <a:pt x="311035" y="80340"/>
                </a:moveTo>
                <a:lnTo>
                  <a:pt x="297497" y="80340"/>
                </a:lnTo>
                <a:lnTo>
                  <a:pt x="293230" y="82918"/>
                </a:lnTo>
                <a:lnTo>
                  <a:pt x="291807" y="86753"/>
                </a:lnTo>
                <a:lnTo>
                  <a:pt x="293043" y="86753"/>
                </a:lnTo>
                <a:lnTo>
                  <a:pt x="295503" y="83616"/>
                </a:lnTo>
                <a:lnTo>
                  <a:pt x="312939" y="83616"/>
                </a:lnTo>
                <a:lnTo>
                  <a:pt x="311035" y="80340"/>
                </a:lnTo>
                <a:close/>
              </a:path>
              <a:path w="344805" h="183515">
                <a:moveTo>
                  <a:pt x="276644" y="80340"/>
                </a:moveTo>
                <a:lnTo>
                  <a:pt x="257022" y="80340"/>
                </a:lnTo>
                <a:lnTo>
                  <a:pt x="251701" y="88087"/>
                </a:lnTo>
                <a:lnTo>
                  <a:pt x="251701" y="106464"/>
                </a:lnTo>
                <a:lnTo>
                  <a:pt x="257022" y="114223"/>
                </a:lnTo>
                <a:lnTo>
                  <a:pt x="276644" y="114223"/>
                </a:lnTo>
                <a:lnTo>
                  <a:pt x="278919" y="110921"/>
                </a:lnTo>
                <a:lnTo>
                  <a:pt x="259321" y="110921"/>
                </a:lnTo>
                <a:lnTo>
                  <a:pt x="255612" y="104063"/>
                </a:lnTo>
                <a:lnTo>
                  <a:pt x="255612" y="90398"/>
                </a:lnTo>
                <a:lnTo>
                  <a:pt x="259321" y="83616"/>
                </a:lnTo>
                <a:lnTo>
                  <a:pt x="278905" y="83616"/>
                </a:lnTo>
                <a:lnTo>
                  <a:pt x="276644" y="80340"/>
                </a:lnTo>
                <a:close/>
              </a:path>
              <a:path w="344805" h="183515">
                <a:moveTo>
                  <a:pt x="278905" y="83616"/>
                </a:moveTo>
                <a:lnTo>
                  <a:pt x="274332" y="83616"/>
                </a:lnTo>
                <a:lnTo>
                  <a:pt x="278079" y="90398"/>
                </a:lnTo>
                <a:lnTo>
                  <a:pt x="278079" y="104063"/>
                </a:lnTo>
                <a:lnTo>
                  <a:pt x="274332" y="110921"/>
                </a:lnTo>
                <a:lnTo>
                  <a:pt x="278919" y="110921"/>
                </a:lnTo>
                <a:lnTo>
                  <a:pt x="281990" y="106464"/>
                </a:lnTo>
                <a:lnTo>
                  <a:pt x="281990" y="88087"/>
                </a:lnTo>
                <a:lnTo>
                  <a:pt x="278905" y="83616"/>
                </a:lnTo>
                <a:close/>
              </a:path>
              <a:path w="344805" h="183515">
                <a:moveTo>
                  <a:pt x="274548" y="68008"/>
                </a:moveTo>
                <a:lnTo>
                  <a:pt x="269684" y="68008"/>
                </a:lnTo>
                <a:lnTo>
                  <a:pt x="263207" y="76784"/>
                </a:lnTo>
                <a:lnTo>
                  <a:pt x="266344" y="76784"/>
                </a:lnTo>
                <a:lnTo>
                  <a:pt x="274548" y="68008"/>
                </a:lnTo>
                <a:close/>
              </a:path>
              <a:path w="344805" h="183515">
                <a:moveTo>
                  <a:pt x="243509" y="149275"/>
                </a:moveTo>
                <a:lnTo>
                  <a:pt x="223875" y="149275"/>
                </a:lnTo>
                <a:lnTo>
                  <a:pt x="218554" y="157022"/>
                </a:lnTo>
                <a:lnTo>
                  <a:pt x="218554" y="175386"/>
                </a:lnTo>
                <a:lnTo>
                  <a:pt x="223875" y="183121"/>
                </a:lnTo>
                <a:lnTo>
                  <a:pt x="243509" y="183121"/>
                </a:lnTo>
                <a:lnTo>
                  <a:pt x="245743" y="179882"/>
                </a:lnTo>
                <a:lnTo>
                  <a:pt x="226199" y="179882"/>
                </a:lnTo>
                <a:lnTo>
                  <a:pt x="222453" y="173037"/>
                </a:lnTo>
                <a:lnTo>
                  <a:pt x="222453" y="159384"/>
                </a:lnTo>
                <a:lnTo>
                  <a:pt x="226199" y="152552"/>
                </a:lnTo>
                <a:lnTo>
                  <a:pt x="245765" y="152552"/>
                </a:lnTo>
                <a:lnTo>
                  <a:pt x="243509" y="149275"/>
                </a:lnTo>
                <a:close/>
              </a:path>
              <a:path w="344805" h="183515">
                <a:moveTo>
                  <a:pt x="245765" y="152552"/>
                </a:moveTo>
                <a:lnTo>
                  <a:pt x="241223" y="152552"/>
                </a:lnTo>
                <a:lnTo>
                  <a:pt x="244957" y="159384"/>
                </a:lnTo>
                <a:lnTo>
                  <a:pt x="244957" y="173037"/>
                </a:lnTo>
                <a:lnTo>
                  <a:pt x="241223" y="179882"/>
                </a:lnTo>
                <a:lnTo>
                  <a:pt x="245743" y="179882"/>
                </a:lnTo>
                <a:lnTo>
                  <a:pt x="248843" y="175386"/>
                </a:lnTo>
                <a:lnTo>
                  <a:pt x="248843" y="157022"/>
                </a:lnTo>
                <a:lnTo>
                  <a:pt x="245765" y="152552"/>
                </a:lnTo>
                <a:close/>
              </a:path>
              <a:path w="344805" h="183515">
                <a:moveTo>
                  <a:pt x="245821" y="81241"/>
                </a:moveTo>
                <a:lnTo>
                  <a:pt x="241922" y="81241"/>
                </a:lnTo>
                <a:lnTo>
                  <a:pt x="241922" y="113296"/>
                </a:lnTo>
                <a:lnTo>
                  <a:pt x="245821" y="113296"/>
                </a:lnTo>
                <a:lnTo>
                  <a:pt x="245821" y="81241"/>
                </a:lnTo>
                <a:close/>
              </a:path>
              <a:path w="344805" h="183515">
                <a:moveTo>
                  <a:pt x="245821" y="68948"/>
                </a:moveTo>
                <a:lnTo>
                  <a:pt x="241922" y="68948"/>
                </a:lnTo>
                <a:lnTo>
                  <a:pt x="241922" y="75209"/>
                </a:lnTo>
                <a:lnTo>
                  <a:pt x="245821" y="75209"/>
                </a:lnTo>
                <a:lnTo>
                  <a:pt x="245821" y="68948"/>
                </a:lnTo>
                <a:close/>
              </a:path>
              <a:path w="344805" h="183515">
                <a:moveTo>
                  <a:pt x="229984" y="80340"/>
                </a:moveTo>
                <a:lnTo>
                  <a:pt x="213347" y="80340"/>
                </a:lnTo>
                <a:lnTo>
                  <a:pt x="208013" y="88087"/>
                </a:lnTo>
                <a:lnTo>
                  <a:pt x="208013" y="106464"/>
                </a:lnTo>
                <a:lnTo>
                  <a:pt x="213347" y="114223"/>
                </a:lnTo>
                <a:lnTo>
                  <a:pt x="230314" y="114223"/>
                </a:lnTo>
                <a:lnTo>
                  <a:pt x="233829" y="110921"/>
                </a:lnTo>
                <a:lnTo>
                  <a:pt x="215646" y="110921"/>
                </a:lnTo>
                <a:lnTo>
                  <a:pt x="211924" y="104063"/>
                </a:lnTo>
                <a:lnTo>
                  <a:pt x="211924" y="90398"/>
                </a:lnTo>
                <a:lnTo>
                  <a:pt x="215646" y="83616"/>
                </a:lnTo>
                <a:lnTo>
                  <a:pt x="234722" y="83616"/>
                </a:lnTo>
                <a:lnTo>
                  <a:pt x="229984" y="80340"/>
                </a:lnTo>
                <a:close/>
              </a:path>
              <a:path w="344805" h="183515">
                <a:moveTo>
                  <a:pt x="236372" y="101815"/>
                </a:moveTo>
                <a:lnTo>
                  <a:pt x="232473" y="101815"/>
                </a:lnTo>
                <a:lnTo>
                  <a:pt x="231965" y="107111"/>
                </a:lnTo>
                <a:lnTo>
                  <a:pt x="228003" y="110921"/>
                </a:lnTo>
                <a:lnTo>
                  <a:pt x="233829" y="110921"/>
                </a:lnTo>
                <a:lnTo>
                  <a:pt x="235343" y="109499"/>
                </a:lnTo>
                <a:lnTo>
                  <a:pt x="236372" y="101815"/>
                </a:lnTo>
                <a:close/>
              </a:path>
              <a:path w="344805" h="183515">
                <a:moveTo>
                  <a:pt x="234722" y="83616"/>
                </a:moveTo>
                <a:lnTo>
                  <a:pt x="228257" y="83616"/>
                </a:lnTo>
                <a:lnTo>
                  <a:pt x="231165" y="86512"/>
                </a:lnTo>
                <a:lnTo>
                  <a:pt x="232219" y="91300"/>
                </a:lnTo>
                <a:lnTo>
                  <a:pt x="236118" y="91300"/>
                </a:lnTo>
                <a:lnTo>
                  <a:pt x="235254" y="83985"/>
                </a:lnTo>
                <a:lnTo>
                  <a:pt x="234722" y="83616"/>
                </a:lnTo>
                <a:close/>
              </a:path>
              <a:path w="344805" h="183515">
                <a:moveTo>
                  <a:pt x="201790" y="83616"/>
                </a:moveTo>
                <a:lnTo>
                  <a:pt x="194106" y="83616"/>
                </a:lnTo>
                <a:lnTo>
                  <a:pt x="197904" y="84912"/>
                </a:lnTo>
                <a:lnTo>
                  <a:pt x="197904" y="93713"/>
                </a:lnTo>
                <a:lnTo>
                  <a:pt x="196113" y="94145"/>
                </a:lnTo>
                <a:lnTo>
                  <a:pt x="184416" y="95529"/>
                </a:lnTo>
                <a:lnTo>
                  <a:pt x="175679" y="95796"/>
                </a:lnTo>
                <a:lnTo>
                  <a:pt x="175679" y="111290"/>
                </a:lnTo>
                <a:lnTo>
                  <a:pt x="180543" y="114223"/>
                </a:lnTo>
                <a:lnTo>
                  <a:pt x="192557" y="114223"/>
                </a:lnTo>
                <a:lnTo>
                  <a:pt x="195364" y="111848"/>
                </a:lnTo>
                <a:lnTo>
                  <a:pt x="195971" y="110921"/>
                </a:lnTo>
                <a:lnTo>
                  <a:pt x="183045" y="110921"/>
                </a:lnTo>
                <a:lnTo>
                  <a:pt x="179603" y="108496"/>
                </a:lnTo>
                <a:lnTo>
                  <a:pt x="179603" y="98336"/>
                </a:lnTo>
                <a:lnTo>
                  <a:pt x="188045" y="98336"/>
                </a:lnTo>
                <a:lnTo>
                  <a:pt x="197269" y="96685"/>
                </a:lnTo>
                <a:lnTo>
                  <a:pt x="197751" y="95770"/>
                </a:lnTo>
                <a:lnTo>
                  <a:pt x="201790" y="95770"/>
                </a:lnTo>
                <a:lnTo>
                  <a:pt x="201790" y="83616"/>
                </a:lnTo>
                <a:close/>
              </a:path>
              <a:path w="344805" h="183515">
                <a:moveTo>
                  <a:pt x="201790" y="107683"/>
                </a:moveTo>
                <a:lnTo>
                  <a:pt x="198208" y="107683"/>
                </a:lnTo>
                <a:lnTo>
                  <a:pt x="198283" y="111290"/>
                </a:lnTo>
                <a:lnTo>
                  <a:pt x="198843" y="113296"/>
                </a:lnTo>
                <a:lnTo>
                  <a:pt x="203860" y="113296"/>
                </a:lnTo>
                <a:lnTo>
                  <a:pt x="204482" y="113220"/>
                </a:lnTo>
                <a:lnTo>
                  <a:pt x="205320" y="113029"/>
                </a:lnTo>
                <a:lnTo>
                  <a:pt x="205320" y="109956"/>
                </a:lnTo>
                <a:lnTo>
                  <a:pt x="202552" y="109956"/>
                </a:lnTo>
                <a:lnTo>
                  <a:pt x="201790" y="109092"/>
                </a:lnTo>
                <a:lnTo>
                  <a:pt x="201790" y="107683"/>
                </a:lnTo>
                <a:close/>
              </a:path>
              <a:path w="344805" h="183515">
                <a:moveTo>
                  <a:pt x="201790" y="95770"/>
                </a:moveTo>
                <a:lnTo>
                  <a:pt x="197904" y="95770"/>
                </a:lnTo>
                <a:lnTo>
                  <a:pt x="197967" y="107111"/>
                </a:lnTo>
                <a:lnTo>
                  <a:pt x="192671" y="110921"/>
                </a:lnTo>
                <a:lnTo>
                  <a:pt x="195971" y="110921"/>
                </a:lnTo>
                <a:lnTo>
                  <a:pt x="198094" y="107683"/>
                </a:lnTo>
                <a:lnTo>
                  <a:pt x="201790" y="107683"/>
                </a:lnTo>
                <a:lnTo>
                  <a:pt x="201790" y="95770"/>
                </a:lnTo>
                <a:close/>
              </a:path>
              <a:path w="344805" h="183515">
                <a:moveTo>
                  <a:pt x="205320" y="109702"/>
                </a:moveTo>
                <a:lnTo>
                  <a:pt x="205041" y="109854"/>
                </a:lnTo>
                <a:lnTo>
                  <a:pt x="204520" y="109956"/>
                </a:lnTo>
                <a:lnTo>
                  <a:pt x="205320" y="109956"/>
                </a:lnTo>
                <a:lnTo>
                  <a:pt x="205320" y="109702"/>
                </a:lnTo>
                <a:close/>
              </a:path>
              <a:path w="344805" h="183515">
                <a:moveTo>
                  <a:pt x="188045" y="98336"/>
                </a:moveTo>
                <a:lnTo>
                  <a:pt x="179603" y="98336"/>
                </a:lnTo>
                <a:lnTo>
                  <a:pt x="187833" y="98374"/>
                </a:lnTo>
                <a:lnTo>
                  <a:pt x="188045" y="98336"/>
                </a:lnTo>
                <a:close/>
              </a:path>
              <a:path w="344805" h="183515">
                <a:moveTo>
                  <a:pt x="195656" y="80340"/>
                </a:moveTo>
                <a:lnTo>
                  <a:pt x="182702" y="80340"/>
                </a:lnTo>
                <a:lnTo>
                  <a:pt x="177406" y="83527"/>
                </a:lnTo>
                <a:lnTo>
                  <a:pt x="177038" y="91033"/>
                </a:lnTo>
                <a:lnTo>
                  <a:pt x="180936" y="91033"/>
                </a:lnTo>
                <a:lnTo>
                  <a:pt x="181076" y="85877"/>
                </a:lnTo>
                <a:lnTo>
                  <a:pt x="184696" y="83616"/>
                </a:lnTo>
                <a:lnTo>
                  <a:pt x="201790" y="83616"/>
                </a:lnTo>
                <a:lnTo>
                  <a:pt x="201790" y="82041"/>
                </a:lnTo>
                <a:lnTo>
                  <a:pt x="195656" y="80340"/>
                </a:lnTo>
                <a:close/>
              </a:path>
              <a:path w="344805" h="183515">
                <a:moveTo>
                  <a:pt x="193840" y="14655"/>
                </a:moveTo>
                <a:lnTo>
                  <a:pt x="186118" y="14655"/>
                </a:lnTo>
                <a:lnTo>
                  <a:pt x="189915" y="15963"/>
                </a:lnTo>
                <a:lnTo>
                  <a:pt x="189915" y="24739"/>
                </a:lnTo>
                <a:lnTo>
                  <a:pt x="188099" y="25184"/>
                </a:lnTo>
                <a:lnTo>
                  <a:pt x="176428" y="26542"/>
                </a:lnTo>
                <a:lnTo>
                  <a:pt x="167716" y="26898"/>
                </a:lnTo>
                <a:lnTo>
                  <a:pt x="167716" y="42329"/>
                </a:lnTo>
                <a:lnTo>
                  <a:pt x="172567" y="45250"/>
                </a:lnTo>
                <a:lnTo>
                  <a:pt x="184581" y="45250"/>
                </a:lnTo>
                <a:lnTo>
                  <a:pt x="187363" y="42862"/>
                </a:lnTo>
                <a:lnTo>
                  <a:pt x="187962" y="41960"/>
                </a:lnTo>
                <a:lnTo>
                  <a:pt x="175082" y="41960"/>
                </a:lnTo>
                <a:lnTo>
                  <a:pt x="171589" y="39547"/>
                </a:lnTo>
                <a:lnTo>
                  <a:pt x="171589" y="29349"/>
                </a:lnTo>
                <a:lnTo>
                  <a:pt x="180369" y="29349"/>
                </a:lnTo>
                <a:lnTo>
                  <a:pt x="186499" y="28257"/>
                </a:lnTo>
                <a:lnTo>
                  <a:pt x="187528" y="28041"/>
                </a:lnTo>
                <a:lnTo>
                  <a:pt x="189306" y="27736"/>
                </a:lnTo>
                <a:lnTo>
                  <a:pt x="189788" y="26809"/>
                </a:lnTo>
                <a:lnTo>
                  <a:pt x="193840" y="26809"/>
                </a:lnTo>
                <a:lnTo>
                  <a:pt x="193840" y="14655"/>
                </a:lnTo>
                <a:close/>
              </a:path>
              <a:path w="344805" h="183515">
                <a:moveTo>
                  <a:pt x="193840" y="38734"/>
                </a:moveTo>
                <a:lnTo>
                  <a:pt x="190220" y="38734"/>
                </a:lnTo>
                <a:lnTo>
                  <a:pt x="190293" y="42329"/>
                </a:lnTo>
                <a:lnTo>
                  <a:pt x="190855" y="44297"/>
                </a:lnTo>
                <a:lnTo>
                  <a:pt x="195897" y="44297"/>
                </a:lnTo>
                <a:lnTo>
                  <a:pt x="196481" y="44259"/>
                </a:lnTo>
                <a:lnTo>
                  <a:pt x="197383" y="44081"/>
                </a:lnTo>
                <a:lnTo>
                  <a:pt x="197383" y="41033"/>
                </a:lnTo>
                <a:lnTo>
                  <a:pt x="194564" y="41033"/>
                </a:lnTo>
                <a:lnTo>
                  <a:pt x="193840" y="40170"/>
                </a:lnTo>
                <a:lnTo>
                  <a:pt x="193840" y="38734"/>
                </a:lnTo>
                <a:close/>
              </a:path>
              <a:path w="344805" h="183515">
                <a:moveTo>
                  <a:pt x="193840" y="26809"/>
                </a:moveTo>
                <a:lnTo>
                  <a:pt x="189915" y="26809"/>
                </a:lnTo>
                <a:lnTo>
                  <a:pt x="189966" y="38188"/>
                </a:lnTo>
                <a:lnTo>
                  <a:pt x="184696" y="41960"/>
                </a:lnTo>
                <a:lnTo>
                  <a:pt x="187962" y="41960"/>
                </a:lnTo>
                <a:lnTo>
                  <a:pt x="190106" y="38734"/>
                </a:lnTo>
                <a:lnTo>
                  <a:pt x="193840" y="38734"/>
                </a:lnTo>
                <a:lnTo>
                  <a:pt x="193840" y="26809"/>
                </a:lnTo>
                <a:close/>
              </a:path>
              <a:path w="344805" h="183515">
                <a:moveTo>
                  <a:pt x="197383" y="40792"/>
                </a:moveTo>
                <a:lnTo>
                  <a:pt x="196519" y="41033"/>
                </a:lnTo>
                <a:lnTo>
                  <a:pt x="197383" y="41033"/>
                </a:lnTo>
                <a:lnTo>
                  <a:pt x="197383" y="40792"/>
                </a:lnTo>
                <a:close/>
              </a:path>
              <a:path w="344805" h="183515">
                <a:moveTo>
                  <a:pt x="180369" y="29349"/>
                </a:moveTo>
                <a:lnTo>
                  <a:pt x="171589" y="29349"/>
                </a:lnTo>
                <a:lnTo>
                  <a:pt x="179870" y="29438"/>
                </a:lnTo>
                <a:lnTo>
                  <a:pt x="180369" y="29349"/>
                </a:lnTo>
                <a:close/>
              </a:path>
              <a:path w="344805" h="183515">
                <a:moveTo>
                  <a:pt x="187693" y="11353"/>
                </a:moveTo>
                <a:lnTo>
                  <a:pt x="174701" y="11353"/>
                </a:lnTo>
                <a:lnTo>
                  <a:pt x="169430" y="14579"/>
                </a:lnTo>
                <a:lnTo>
                  <a:pt x="169062" y="22110"/>
                </a:lnTo>
                <a:lnTo>
                  <a:pt x="172986" y="22110"/>
                </a:lnTo>
                <a:lnTo>
                  <a:pt x="173113" y="16903"/>
                </a:lnTo>
                <a:lnTo>
                  <a:pt x="176695" y="14655"/>
                </a:lnTo>
                <a:lnTo>
                  <a:pt x="193840" y="14655"/>
                </a:lnTo>
                <a:lnTo>
                  <a:pt x="193840" y="13080"/>
                </a:lnTo>
                <a:lnTo>
                  <a:pt x="187693" y="11353"/>
                </a:lnTo>
                <a:close/>
              </a:path>
              <a:path w="344805" h="183515">
                <a:moveTo>
                  <a:pt x="165252" y="84556"/>
                </a:moveTo>
                <a:lnTo>
                  <a:pt x="161340" y="84556"/>
                </a:lnTo>
                <a:lnTo>
                  <a:pt x="161290" y="111886"/>
                </a:lnTo>
                <a:lnTo>
                  <a:pt x="163068" y="113652"/>
                </a:lnTo>
                <a:lnTo>
                  <a:pt x="169468" y="113652"/>
                </a:lnTo>
                <a:lnTo>
                  <a:pt x="170586" y="113537"/>
                </a:lnTo>
                <a:lnTo>
                  <a:pt x="171780" y="113537"/>
                </a:lnTo>
                <a:lnTo>
                  <a:pt x="171780" y="110362"/>
                </a:lnTo>
                <a:lnTo>
                  <a:pt x="168414" y="110362"/>
                </a:lnTo>
                <a:lnTo>
                  <a:pt x="165646" y="110147"/>
                </a:lnTo>
                <a:lnTo>
                  <a:pt x="165252" y="108673"/>
                </a:lnTo>
                <a:lnTo>
                  <a:pt x="165252" y="84556"/>
                </a:lnTo>
                <a:close/>
              </a:path>
              <a:path w="344805" h="183515">
                <a:moveTo>
                  <a:pt x="171780" y="110147"/>
                </a:moveTo>
                <a:lnTo>
                  <a:pt x="170662" y="110312"/>
                </a:lnTo>
                <a:lnTo>
                  <a:pt x="169532" y="110362"/>
                </a:lnTo>
                <a:lnTo>
                  <a:pt x="171780" y="110362"/>
                </a:lnTo>
                <a:lnTo>
                  <a:pt x="171780" y="110147"/>
                </a:lnTo>
                <a:close/>
              </a:path>
              <a:path w="344805" h="183515">
                <a:moveTo>
                  <a:pt x="171780" y="81241"/>
                </a:moveTo>
                <a:lnTo>
                  <a:pt x="155765" y="81241"/>
                </a:lnTo>
                <a:lnTo>
                  <a:pt x="155765" y="84556"/>
                </a:lnTo>
                <a:lnTo>
                  <a:pt x="171780" y="84556"/>
                </a:lnTo>
                <a:lnTo>
                  <a:pt x="171780" y="81241"/>
                </a:lnTo>
                <a:close/>
              </a:path>
              <a:path w="344805" h="183515">
                <a:moveTo>
                  <a:pt x="165252" y="71640"/>
                </a:moveTo>
                <a:lnTo>
                  <a:pt x="161340" y="71640"/>
                </a:lnTo>
                <a:lnTo>
                  <a:pt x="161340" y="81241"/>
                </a:lnTo>
                <a:lnTo>
                  <a:pt x="165252" y="81241"/>
                </a:lnTo>
                <a:lnTo>
                  <a:pt x="165252" y="71640"/>
                </a:lnTo>
                <a:close/>
              </a:path>
              <a:path w="344805" h="183515">
                <a:moveTo>
                  <a:pt x="139928" y="12293"/>
                </a:moveTo>
                <a:lnTo>
                  <a:pt x="136042" y="12293"/>
                </a:lnTo>
                <a:lnTo>
                  <a:pt x="136042" y="44297"/>
                </a:lnTo>
                <a:lnTo>
                  <a:pt x="139928" y="44297"/>
                </a:lnTo>
                <a:lnTo>
                  <a:pt x="139928" y="25615"/>
                </a:lnTo>
                <a:lnTo>
                  <a:pt x="140093" y="19342"/>
                </a:lnTo>
                <a:lnTo>
                  <a:pt x="141293" y="17830"/>
                </a:lnTo>
                <a:lnTo>
                  <a:pt x="139928" y="17830"/>
                </a:lnTo>
                <a:lnTo>
                  <a:pt x="139928" y="12293"/>
                </a:lnTo>
                <a:close/>
              </a:path>
              <a:path w="344805" h="183515">
                <a:moveTo>
                  <a:pt x="161240" y="14655"/>
                </a:moveTo>
                <a:lnTo>
                  <a:pt x="156324" y="14655"/>
                </a:lnTo>
                <a:lnTo>
                  <a:pt x="158127" y="18808"/>
                </a:lnTo>
                <a:lnTo>
                  <a:pt x="158127" y="44297"/>
                </a:lnTo>
                <a:lnTo>
                  <a:pt x="162052" y="44297"/>
                </a:lnTo>
                <a:lnTo>
                  <a:pt x="162052" y="16052"/>
                </a:lnTo>
                <a:lnTo>
                  <a:pt x="161240" y="14655"/>
                </a:lnTo>
                <a:close/>
              </a:path>
              <a:path w="344805" h="183515">
                <a:moveTo>
                  <a:pt x="159321" y="11353"/>
                </a:moveTo>
                <a:lnTo>
                  <a:pt x="145796" y="11353"/>
                </a:lnTo>
                <a:lnTo>
                  <a:pt x="141503" y="13944"/>
                </a:lnTo>
                <a:lnTo>
                  <a:pt x="140093" y="17830"/>
                </a:lnTo>
                <a:lnTo>
                  <a:pt x="141293" y="17830"/>
                </a:lnTo>
                <a:lnTo>
                  <a:pt x="143814" y="14655"/>
                </a:lnTo>
                <a:lnTo>
                  <a:pt x="161240" y="14655"/>
                </a:lnTo>
                <a:lnTo>
                  <a:pt x="159321" y="11353"/>
                </a:lnTo>
                <a:close/>
              </a:path>
              <a:path w="344805" h="183515">
                <a:moveTo>
                  <a:pt x="146596" y="622"/>
                </a:moveTo>
                <a:lnTo>
                  <a:pt x="141503" y="622"/>
                </a:lnTo>
                <a:lnTo>
                  <a:pt x="139649" y="3644"/>
                </a:lnTo>
                <a:lnTo>
                  <a:pt x="139280" y="6591"/>
                </a:lnTo>
                <a:lnTo>
                  <a:pt x="141719" y="6591"/>
                </a:lnTo>
                <a:lnTo>
                  <a:pt x="141719" y="4508"/>
                </a:lnTo>
                <a:lnTo>
                  <a:pt x="143129" y="3403"/>
                </a:lnTo>
                <a:lnTo>
                  <a:pt x="158235" y="3403"/>
                </a:lnTo>
                <a:lnTo>
                  <a:pt x="152057" y="3378"/>
                </a:lnTo>
                <a:lnTo>
                  <a:pt x="150812" y="2692"/>
                </a:lnTo>
                <a:lnTo>
                  <a:pt x="149440" y="1981"/>
                </a:lnTo>
                <a:lnTo>
                  <a:pt x="146596" y="622"/>
                </a:lnTo>
                <a:close/>
              </a:path>
              <a:path w="344805" h="183515">
                <a:moveTo>
                  <a:pt x="158235" y="3403"/>
                </a:moveTo>
                <a:lnTo>
                  <a:pt x="146024" y="3403"/>
                </a:lnTo>
                <a:lnTo>
                  <a:pt x="147307" y="4203"/>
                </a:lnTo>
                <a:lnTo>
                  <a:pt x="148729" y="4914"/>
                </a:lnTo>
                <a:lnTo>
                  <a:pt x="150139" y="5575"/>
                </a:lnTo>
                <a:lnTo>
                  <a:pt x="151688" y="6261"/>
                </a:lnTo>
                <a:lnTo>
                  <a:pt x="156591" y="6261"/>
                </a:lnTo>
                <a:lnTo>
                  <a:pt x="158235" y="3403"/>
                </a:lnTo>
                <a:close/>
              </a:path>
              <a:path w="344805" h="183515">
                <a:moveTo>
                  <a:pt x="158775" y="355"/>
                </a:moveTo>
                <a:lnTo>
                  <a:pt x="156425" y="355"/>
                </a:lnTo>
                <a:lnTo>
                  <a:pt x="155917" y="1981"/>
                </a:lnTo>
                <a:lnTo>
                  <a:pt x="155092" y="3378"/>
                </a:lnTo>
                <a:lnTo>
                  <a:pt x="158250" y="3378"/>
                </a:lnTo>
                <a:lnTo>
                  <a:pt x="158330" y="3238"/>
                </a:lnTo>
                <a:lnTo>
                  <a:pt x="158775" y="355"/>
                </a:lnTo>
                <a:close/>
              </a:path>
              <a:path w="344805" h="183515">
                <a:moveTo>
                  <a:pt x="128333" y="80340"/>
                </a:moveTo>
                <a:lnTo>
                  <a:pt x="108712" y="80340"/>
                </a:lnTo>
                <a:lnTo>
                  <a:pt x="103390" y="88087"/>
                </a:lnTo>
                <a:lnTo>
                  <a:pt x="103390" y="106464"/>
                </a:lnTo>
                <a:lnTo>
                  <a:pt x="108712" y="114223"/>
                </a:lnTo>
                <a:lnTo>
                  <a:pt x="128333" y="114223"/>
                </a:lnTo>
                <a:lnTo>
                  <a:pt x="130597" y="110921"/>
                </a:lnTo>
                <a:lnTo>
                  <a:pt x="111023" y="110921"/>
                </a:lnTo>
                <a:lnTo>
                  <a:pt x="107302" y="104063"/>
                </a:lnTo>
                <a:lnTo>
                  <a:pt x="107302" y="90398"/>
                </a:lnTo>
                <a:lnTo>
                  <a:pt x="111023" y="83616"/>
                </a:lnTo>
                <a:lnTo>
                  <a:pt x="130584" y="83616"/>
                </a:lnTo>
                <a:lnTo>
                  <a:pt x="128333" y="80340"/>
                </a:lnTo>
                <a:close/>
              </a:path>
              <a:path w="344805" h="183515">
                <a:moveTo>
                  <a:pt x="130584" y="83616"/>
                </a:moveTo>
                <a:lnTo>
                  <a:pt x="126060" y="83616"/>
                </a:lnTo>
                <a:lnTo>
                  <a:pt x="129755" y="90398"/>
                </a:lnTo>
                <a:lnTo>
                  <a:pt x="129755" y="104063"/>
                </a:lnTo>
                <a:lnTo>
                  <a:pt x="126060" y="110921"/>
                </a:lnTo>
                <a:lnTo>
                  <a:pt x="130597" y="110921"/>
                </a:lnTo>
                <a:lnTo>
                  <a:pt x="133654" y="106464"/>
                </a:lnTo>
                <a:lnTo>
                  <a:pt x="133654" y="88087"/>
                </a:lnTo>
                <a:lnTo>
                  <a:pt x="130584" y="83616"/>
                </a:lnTo>
                <a:close/>
              </a:path>
              <a:path w="344805" h="183515">
                <a:moveTo>
                  <a:pt x="128308" y="14655"/>
                </a:moveTo>
                <a:lnTo>
                  <a:pt x="120624" y="14655"/>
                </a:lnTo>
                <a:lnTo>
                  <a:pt x="124396" y="15963"/>
                </a:lnTo>
                <a:lnTo>
                  <a:pt x="124396" y="24739"/>
                </a:lnTo>
                <a:lnTo>
                  <a:pt x="122593" y="25184"/>
                </a:lnTo>
                <a:lnTo>
                  <a:pt x="110921" y="26542"/>
                </a:lnTo>
                <a:lnTo>
                  <a:pt x="102158" y="26898"/>
                </a:lnTo>
                <a:lnTo>
                  <a:pt x="102158" y="42329"/>
                </a:lnTo>
                <a:lnTo>
                  <a:pt x="106997" y="45250"/>
                </a:lnTo>
                <a:lnTo>
                  <a:pt x="119049" y="45250"/>
                </a:lnTo>
                <a:lnTo>
                  <a:pt x="121831" y="42862"/>
                </a:lnTo>
                <a:lnTo>
                  <a:pt x="122424" y="41960"/>
                </a:lnTo>
                <a:lnTo>
                  <a:pt x="109562" y="41960"/>
                </a:lnTo>
                <a:lnTo>
                  <a:pt x="106083" y="39547"/>
                </a:lnTo>
                <a:lnTo>
                  <a:pt x="106083" y="29349"/>
                </a:lnTo>
                <a:lnTo>
                  <a:pt x="114838" y="29349"/>
                </a:lnTo>
                <a:lnTo>
                  <a:pt x="120980" y="28257"/>
                </a:lnTo>
                <a:lnTo>
                  <a:pt x="122034" y="28041"/>
                </a:lnTo>
                <a:lnTo>
                  <a:pt x="123774" y="27736"/>
                </a:lnTo>
                <a:lnTo>
                  <a:pt x="124256" y="26809"/>
                </a:lnTo>
                <a:lnTo>
                  <a:pt x="128308" y="26809"/>
                </a:lnTo>
                <a:lnTo>
                  <a:pt x="128308" y="14655"/>
                </a:lnTo>
                <a:close/>
              </a:path>
              <a:path w="344805" h="183515">
                <a:moveTo>
                  <a:pt x="128308" y="38734"/>
                </a:moveTo>
                <a:lnTo>
                  <a:pt x="124714" y="38734"/>
                </a:lnTo>
                <a:lnTo>
                  <a:pt x="124780" y="42329"/>
                </a:lnTo>
                <a:lnTo>
                  <a:pt x="125298" y="44297"/>
                </a:lnTo>
                <a:lnTo>
                  <a:pt x="130340" y="44297"/>
                </a:lnTo>
                <a:lnTo>
                  <a:pt x="130962" y="44259"/>
                </a:lnTo>
                <a:lnTo>
                  <a:pt x="131851" y="44081"/>
                </a:lnTo>
                <a:lnTo>
                  <a:pt x="131851" y="41033"/>
                </a:lnTo>
                <a:lnTo>
                  <a:pt x="129032" y="41033"/>
                </a:lnTo>
                <a:lnTo>
                  <a:pt x="128308" y="40170"/>
                </a:lnTo>
                <a:lnTo>
                  <a:pt x="128308" y="38734"/>
                </a:lnTo>
                <a:close/>
              </a:path>
              <a:path w="344805" h="183515">
                <a:moveTo>
                  <a:pt x="128308" y="26809"/>
                </a:moveTo>
                <a:lnTo>
                  <a:pt x="124396" y="26809"/>
                </a:lnTo>
                <a:lnTo>
                  <a:pt x="124447" y="38188"/>
                </a:lnTo>
                <a:lnTo>
                  <a:pt x="119164" y="41960"/>
                </a:lnTo>
                <a:lnTo>
                  <a:pt x="122424" y="41960"/>
                </a:lnTo>
                <a:lnTo>
                  <a:pt x="124548" y="38734"/>
                </a:lnTo>
                <a:lnTo>
                  <a:pt x="128308" y="38734"/>
                </a:lnTo>
                <a:lnTo>
                  <a:pt x="128308" y="26809"/>
                </a:lnTo>
                <a:close/>
              </a:path>
              <a:path w="344805" h="183515">
                <a:moveTo>
                  <a:pt x="131851" y="40792"/>
                </a:moveTo>
                <a:lnTo>
                  <a:pt x="131025" y="41033"/>
                </a:lnTo>
                <a:lnTo>
                  <a:pt x="131851" y="41033"/>
                </a:lnTo>
                <a:lnTo>
                  <a:pt x="131851" y="40792"/>
                </a:lnTo>
                <a:close/>
              </a:path>
              <a:path w="344805" h="183515">
                <a:moveTo>
                  <a:pt x="114838" y="29349"/>
                </a:moveTo>
                <a:lnTo>
                  <a:pt x="106083" y="29349"/>
                </a:lnTo>
                <a:lnTo>
                  <a:pt x="114338" y="29438"/>
                </a:lnTo>
                <a:lnTo>
                  <a:pt x="114838" y="29349"/>
                </a:lnTo>
                <a:close/>
              </a:path>
              <a:path w="344805" h="183515">
                <a:moveTo>
                  <a:pt x="122135" y="11353"/>
                </a:moveTo>
                <a:lnTo>
                  <a:pt x="109181" y="11353"/>
                </a:lnTo>
                <a:lnTo>
                  <a:pt x="103949" y="14579"/>
                </a:lnTo>
                <a:lnTo>
                  <a:pt x="103555" y="22110"/>
                </a:lnTo>
                <a:lnTo>
                  <a:pt x="107442" y="22110"/>
                </a:lnTo>
                <a:lnTo>
                  <a:pt x="107569" y="16903"/>
                </a:lnTo>
                <a:lnTo>
                  <a:pt x="111150" y="14655"/>
                </a:lnTo>
                <a:lnTo>
                  <a:pt x="128308" y="14655"/>
                </a:lnTo>
                <a:lnTo>
                  <a:pt x="128308" y="13080"/>
                </a:lnTo>
                <a:lnTo>
                  <a:pt x="122135" y="11353"/>
                </a:lnTo>
                <a:close/>
              </a:path>
              <a:path w="344805" h="183515">
                <a:moveTo>
                  <a:pt x="99085" y="150228"/>
                </a:moveTo>
                <a:lnTo>
                  <a:pt x="94780" y="150228"/>
                </a:lnTo>
                <a:lnTo>
                  <a:pt x="107099" y="182232"/>
                </a:lnTo>
                <a:lnTo>
                  <a:pt x="111264" y="182232"/>
                </a:lnTo>
                <a:lnTo>
                  <a:pt x="112733" y="178307"/>
                </a:lnTo>
                <a:lnTo>
                  <a:pt x="109118" y="178307"/>
                </a:lnTo>
                <a:lnTo>
                  <a:pt x="99085" y="150228"/>
                </a:lnTo>
                <a:close/>
              </a:path>
              <a:path w="344805" h="183515">
                <a:moveTo>
                  <a:pt x="123240" y="150228"/>
                </a:moveTo>
                <a:lnTo>
                  <a:pt x="119214" y="150228"/>
                </a:lnTo>
                <a:lnTo>
                  <a:pt x="109296" y="178307"/>
                </a:lnTo>
                <a:lnTo>
                  <a:pt x="112733" y="178307"/>
                </a:lnTo>
                <a:lnTo>
                  <a:pt x="123240" y="150228"/>
                </a:lnTo>
                <a:close/>
              </a:path>
              <a:path w="344805" h="183515">
                <a:moveTo>
                  <a:pt x="72974" y="81241"/>
                </a:moveTo>
                <a:lnTo>
                  <a:pt x="69380" y="81241"/>
                </a:lnTo>
                <a:lnTo>
                  <a:pt x="69380" y="125133"/>
                </a:lnTo>
                <a:lnTo>
                  <a:pt x="73279" y="125133"/>
                </a:lnTo>
                <a:lnTo>
                  <a:pt x="73279" y="107175"/>
                </a:lnTo>
                <a:lnTo>
                  <a:pt x="74641" y="107175"/>
                </a:lnTo>
                <a:lnTo>
                  <a:pt x="73279" y="103898"/>
                </a:lnTo>
                <a:lnTo>
                  <a:pt x="73279" y="89979"/>
                </a:lnTo>
                <a:lnTo>
                  <a:pt x="74365" y="87337"/>
                </a:lnTo>
                <a:lnTo>
                  <a:pt x="72974" y="87337"/>
                </a:lnTo>
                <a:lnTo>
                  <a:pt x="72974" y="81241"/>
                </a:lnTo>
                <a:close/>
              </a:path>
              <a:path w="344805" h="183515">
                <a:moveTo>
                  <a:pt x="74641" y="107175"/>
                </a:moveTo>
                <a:lnTo>
                  <a:pt x="73431" y="107175"/>
                </a:lnTo>
                <a:lnTo>
                  <a:pt x="75095" y="111798"/>
                </a:lnTo>
                <a:lnTo>
                  <a:pt x="79743" y="114223"/>
                </a:lnTo>
                <a:lnTo>
                  <a:pt x="94284" y="114223"/>
                </a:lnTo>
                <a:lnTo>
                  <a:pt x="96222" y="110921"/>
                </a:lnTo>
                <a:lnTo>
                  <a:pt x="76200" y="110921"/>
                </a:lnTo>
                <a:lnTo>
                  <a:pt x="74641" y="107175"/>
                </a:lnTo>
                <a:close/>
              </a:path>
              <a:path w="344805" h="183515">
                <a:moveTo>
                  <a:pt x="96220" y="83616"/>
                </a:moveTo>
                <a:lnTo>
                  <a:pt x="91960" y="83616"/>
                </a:lnTo>
                <a:lnTo>
                  <a:pt x="94983" y="90614"/>
                </a:lnTo>
                <a:lnTo>
                  <a:pt x="94983" y="103898"/>
                </a:lnTo>
                <a:lnTo>
                  <a:pt x="91960" y="110921"/>
                </a:lnTo>
                <a:lnTo>
                  <a:pt x="96222" y="110921"/>
                </a:lnTo>
                <a:lnTo>
                  <a:pt x="98920" y="106324"/>
                </a:lnTo>
                <a:lnTo>
                  <a:pt x="98920" y="88188"/>
                </a:lnTo>
                <a:lnTo>
                  <a:pt x="96220" y="83616"/>
                </a:lnTo>
                <a:close/>
              </a:path>
              <a:path w="344805" h="183515">
                <a:moveTo>
                  <a:pt x="94284" y="80340"/>
                </a:moveTo>
                <a:lnTo>
                  <a:pt x="79375" y="80340"/>
                </a:lnTo>
                <a:lnTo>
                  <a:pt x="74891" y="82969"/>
                </a:lnTo>
                <a:lnTo>
                  <a:pt x="73126" y="87337"/>
                </a:lnTo>
                <a:lnTo>
                  <a:pt x="74365" y="87337"/>
                </a:lnTo>
                <a:lnTo>
                  <a:pt x="75895" y="83616"/>
                </a:lnTo>
                <a:lnTo>
                  <a:pt x="96220" y="83616"/>
                </a:lnTo>
                <a:lnTo>
                  <a:pt x="94284" y="80340"/>
                </a:lnTo>
                <a:close/>
              </a:path>
              <a:path w="344805" h="183515">
                <a:moveTo>
                  <a:pt x="71882" y="12293"/>
                </a:moveTo>
                <a:lnTo>
                  <a:pt x="68275" y="12293"/>
                </a:lnTo>
                <a:lnTo>
                  <a:pt x="68275" y="56159"/>
                </a:lnTo>
                <a:lnTo>
                  <a:pt x="72199" y="56159"/>
                </a:lnTo>
                <a:lnTo>
                  <a:pt x="72199" y="38226"/>
                </a:lnTo>
                <a:lnTo>
                  <a:pt x="73556" y="38226"/>
                </a:lnTo>
                <a:lnTo>
                  <a:pt x="72199" y="34963"/>
                </a:lnTo>
                <a:lnTo>
                  <a:pt x="72199" y="21018"/>
                </a:lnTo>
                <a:lnTo>
                  <a:pt x="73290" y="18376"/>
                </a:lnTo>
                <a:lnTo>
                  <a:pt x="71882" y="18376"/>
                </a:lnTo>
                <a:lnTo>
                  <a:pt x="71882" y="12293"/>
                </a:lnTo>
                <a:close/>
              </a:path>
              <a:path w="344805" h="183515">
                <a:moveTo>
                  <a:pt x="73556" y="38226"/>
                </a:moveTo>
                <a:lnTo>
                  <a:pt x="72313" y="38226"/>
                </a:lnTo>
                <a:lnTo>
                  <a:pt x="74002" y="42824"/>
                </a:lnTo>
                <a:lnTo>
                  <a:pt x="78676" y="45250"/>
                </a:lnTo>
                <a:lnTo>
                  <a:pt x="93167" y="45250"/>
                </a:lnTo>
                <a:lnTo>
                  <a:pt x="95111" y="41960"/>
                </a:lnTo>
                <a:lnTo>
                  <a:pt x="75107" y="41960"/>
                </a:lnTo>
                <a:lnTo>
                  <a:pt x="73556" y="38226"/>
                </a:lnTo>
                <a:close/>
              </a:path>
              <a:path w="344805" h="183515">
                <a:moveTo>
                  <a:pt x="95124" y="14655"/>
                </a:moveTo>
                <a:lnTo>
                  <a:pt x="90893" y="14655"/>
                </a:lnTo>
                <a:lnTo>
                  <a:pt x="93916" y="21678"/>
                </a:lnTo>
                <a:lnTo>
                  <a:pt x="93916" y="34963"/>
                </a:lnTo>
                <a:lnTo>
                  <a:pt x="90893" y="41960"/>
                </a:lnTo>
                <a:lnTo>
                  <a:pt x="95111" y="41960"/>
                </a:lnTo>
                <a:lnTo>
                  <a:pt x="97828" y="37363"/>
                </a:lnTo>
                <a:lnTo>
                  <a:pt x="97828" y="19215"/>
                </a:lnTo>
                <a:lnTo>
                  <a:pt x="95124" y="14655"/>
                </a:lnTo>
                <a:close/>
              </a:path>
              <a:path w="344805" h="183515">
                <a:moveTo>
                  <a:pt x="93167" y="11353"/>
                </a:moveTo>
                <a:lnTo>
                  <a:pt x="78282" y="11353"/>
                </a:lnTo>
                <a:lnTo>
                  <a:pt x="73799" y="14008"/>
                </a:lnTo>
                <a:lnTo>
                  <a:pt x="72021" y="18376"/>
                </a:lnTo>
                <a:lnTo>
                  <a:pt x="73290" y="18376"/>
                </a:lnTo>
                <a:lnTo>
                  <a:pt x="74828" y="14655"/>
                </a:lnTo>
                <a:lnTo>
                  <a:pt x="95124" y="14655"/>
                </a:lnTo>
                <a:lnTo>
                  <a:pt x="93167" y="11353"/>
                </a:lnTo>
                <a:close/>
              </a:path>
              <a:path w="344805" h="183515">
                <a:moveTo>
                  <a:pt x="41694" y="81241"/>
                </a:moveTo>
                <a:lnTo>
                  <a:pt x="36791" y="81241"/>
                </a:lnTo>
                <a:lnTo>
                  <a:pt x="48272" y="96634"/>
                </a:lnTo>
                <a:lnTo>
                  <a:pt x="35877" y="113296"/>
                </a:lnTo>
                <a:lnTo>
                  <a:pt x="40716" y="113296"/>
                </a:lnTo>
                <a:lnTo>
                  <a:pt x="50571" y="99796"/>
                </a:lnTo>
                <a:lnTo>
                  <a:pt x="55501" y="99796"/>
                </a:lnTo>
                <a:lnTo>
                  <a:pt x="53111" y="96596"/>
                </a:lnTo>
                <a:lnTo>
                  <a:pt x="55529" y="93383"/>
                </a:lnTo>
                <a:lnTo>
                  <a:pt x="50838" y="93383"/>
                </a:lnTo>
                <a:lnTo>
                  <a:pt x="41694" y="81241"/>
                </a:lnTo>
                <a:close/>
              </a:path>
              <a:path w="344805" h="183515">
                <a:moveTo>
                  <a:pt x="55501" y="99796"/>
                </a:moveTo>
                <a:lnTo>
                  <a:pt x="50571" y="99796"/>
                </a:lnTo>
                <a:lnTo>
                  <a:pt x="60642" y="113296"/>
                </a:lnTo>
                <a:lnTo>
                  <a:pt x="65582" y="113296"/>
                </a:lnTo>
                <a:lnTo>
                  <a:pt x="55501" y="99796"/>
                </a:lnTo>
                <a:close/>
              </a:path>
              <a:path w="344805" h="183515">
                <a:moveTo>
                  <a:pt x="64668" y="81241"/>
                </a:moveTo>
                <a:lnTo>
                  <a:pt x="59778" y="81241"/>
                </a:lnTo>
                <a:lnTo>
                  <a:pt x="50838" y="93383"/>
                </a:lnTo>
                <a:lnTo>
                  <a:pt x="55529" y="93383"/>
                </a:lnTo>
                <a:lnTo>
                  <a:pt x="64668" y="81241"/>
                </a:lnTo>
                <a:close/>
              </a:path>
              <a:path w="344805" h="183515">
                <a:moveTo>
                  <a:pt x="40551" y="33959"/>
                </a:moveTo>
                <a:lnTo>
                  <a:pt x="36639" y="33959"/>
                </a:lnTo>
                <a:lnTo>
                  <a:pt x="37287" y="41770"/>
                </a:lnTo>
                <a:lnTo>
                  <a:pt x="42341" y="45250"/>
                </a:lnTo>
                <a:lnTo>
                  <a:pt x="55765" y="45250"/>
                </a:lnTo>
                <a:lnTo>
                  <a:pt x="62649" y="42583"/>
                </a:lnTo>
                <a:lnTo>
                  <a:pt x="62649" y="41960"/>
                </a:lnTo>
                <a:lnTo>
                  <a:pt x="44767" y="41960"/>
                </a:lnTo>
                <a:lnTo>
                  <a:pt x="40843" y="39217"/>
                </a:lnTo>
                <a:lnTo>
                  <a:pt x="40551" y="33959"/>
                </a:lnTo>
                <a:close/>
              </a:path>
              <a:path w="344805" h="183515">
                <a:moveTo>
                  <a:pt x="56184" y="11353"/>
                </a:moveTo>
                <a:lnTo>
                  <a:pt x="44132" y="11353"/>
                </a:lnTo>
                <a:lnTo>
                  <a:pt x="37757" y="13804"/>
                </a:lnTo>
                <a:lnTo>
                  <a:pt x="37757" y="25819"/>
                </a:lnTo>
                <a:lnTo>
                  <a:pt x="41592" y="27546"/>
                </a:lnTo>
                <a:lnTo>
                  <a:pt x="46710" y="28930"/>
                </a:lnTo>
                <a:lnTo>
                  <a:pt x="51714" y="30048"/>
                </a:lnTo>
                <a:lnTo>
                  <a:pt x="55257" y="30911"/>
                </a:lnTo>
                <a:lnTo>
                  <a:pt x="58737" y="32143"/>
                </a:lnTo>
                <a:lnTo>
                  <a:pt x="58737" y="40347"/>
                </a:lnTo>
                <a:lnTo>
                  <a:pt x="53657" y="41960"/>
                </a:lnTo>
                <a:lnTo>
                  <a:pt x="62649" y="41960"/>
                </a:lnTo>
                <a:lnTo>
                  <a:pt x="62649" y="30048"/>
                </a:lnTo>
                <a:lnTo>
                  <a:pt x="58000" y="27431"/>
                </a:lnTo>
                <a:lnTo>
                  <a:pt x="53530" y="26758"/>
                </a:lnTo>
                <a:lnTo>
                  <a:pt x="48298" y="25577"/>
                </a:lnTo>
                <a:lnTo>
                  <a:pt x="45631" y="24879"/>
                </a:lnTo>
                <a:lnTo>
                  <a:pt x="41656" y="23647"/>
                </a:lnTo>
                <a:lnTo>
                  <a:pt x="41656" y="16027"/>
                </a:lnTo>
                <a:lnTo>
                  <a:pt x="45770" y="14655"/>
                </a:lnTo>
                <a:lnTo>
                  <a:pt x="61212" y="14655"/>
                </a:lnTo>
                <a:lnTo>
                  <a:pt x="56184" y="11353"/>
                </a:lnTo>
                <a:close/>
              </a:path>
              <a:path w="344805" h="183515">
                <a:moveTo>
                  <a:pt x="61212" y="14655"/>
                </a:moveTo>
                <a:lnTo>
                  <a:pt x="53721" y="14655"/>
                </a:lnTo>
                <a:lnTo>
                  <a:pt x="57454" y="16763"/>
                </a:lnTo>
                <a:lnTo>
                  <a:pt x="57594" y="21678"/>
                </a:lnTo>
                <a:lnTo>
                  <a:pt x="61531" y="21678"/>
                </a:lnTo>
                <a:lnTo>
                  <a:pt x="61290" y="14706"/>
                </a:lnTo>
                <a:close/>
              </a:path>
              <a:path w="344805" h="183515">
                <a:moveTo>
                  <a:pt x="32981" y="69049"/>
                </a:moveTo>
                <a:lnTo>
                  <a:pt x="2413" y="69049"/>
                </a:lnTo>
                <a:lnTo>
                  <a:pt x="2413" y="113360"/>
                </a:lnTo>
                <a:lnTo>
                  <a:pt x="33299" y="113360"/>
                </a:lnTo>
                <a:lnTo>
                  <a:pt x="33299" y="109766"/>
                </a:lnTo>
                <a:lnTo>
                  <a:pt x="6642" y="109766"/>
                </a:lnTo>
                <a:lnTo>
                  <a:pt x="6642" y="92240"/>
                </a:lnTo>
                <a:lnTo>
                  <a:pt x="31318" y="92240"/>
                </a:lnTo>
                <a:lnTo>
                  <a:pt x="31318" y="88658"/>
                </a:lnTo>
                <a:lnTo>
                  <a:pt x="6642" y="88658"/>
                </a:lnTo>
                <a:lnTo>
                  <a:pt x="6642" y="72618"/>
                </a:lnTo>
                <a:lnTo>
                  <a:pt x="32981" y="72618"/>
                </a:lnTo>
                <a:lnTo>
                  <a:pt x="32981" y="69049"/>
                </a:lnTo>
                <a:close/>
              </a:path>
              <a:path w="344805" h="183515">
                <a:moveTo>
                  <a:pt x="32981" y="0"/>
                </a:moveTo>
                <a:lnTo>
                  <a:pt x="2374" y="0"/>
                </a:lnTo>
                <a:lnTo>
                  <a:pt x="2374" y="44297"/>
                </a:lnTo>
                <a:lnTo>
                  <a:pt x="33299" y="44297"/>
                </a:lnTo>
                <a:lnTo>
                  <a:pt x="33299" y="40703"/>
                </a:lnTo>
                <a:lnTo>
                  <a:pt x="6629" y="40703"/>
                </a:lnTo>
                <a:lnTo>
                  <a:pt x="6629" y="23202"/>
                </a:lnTo>
                <a:lnTo>
                  <a:pt x="31305" y="23202"/>
                </a:lnTo>
                <a:lnTo>
                  <a:pt x="31305" y="19646"/>
                </a:lnTo>
                <a:lnTo>
                  <a:pt x="6629" y="19646"/>
                </a:lnTo>
                <a:lnTo>
                  <a:pt x="6629" y="3606"/>
                </a:lnTo>
                <a:lnTo>
                  <a:pt x="32981" y="3606"/>
                </a:lnTo>
                <a:lnTo>
                  <a:pt x="32981" y="0"/>
                </a:lnTo>
                <a:close/>
              </a:path>
              <a:path w="344805" h="183515">
                <a:moveTo>
                  <a:pt x="24765" y="149275"/>
                </a:moveTo>
                <a:lnTo>
                  <a:pt x="4292" y="149275"/>
                </a:lnTo>
                <a:lnTo>
                  <a:pt x="0" y="157772"/>
                </a:lnTo>
                <a:lnTo>
                  <a:pt x="0" y="175361"/>
                </a:lnTo>
                <a:lnTo>
                  <a:pt x="4292" y="183121"/>
                </a:lnTo>
                <a:lnTo>
                  <a:pt x="22529" y="183121"/>
                </a:lnTo>
                <a:lnTo>
                  <a:pt x="25778" y="179882"/>
                </a:lnTo>
                <a:lnTo>
                  <a:pt x="6921" y="179882"/>
                </a:lnTo>
                <a:lnTo>
                  <a:pt x="3975" y="172999"/>
                </a:lnTo>
                <a:lnTo>
                  <a:pt x="3886" y="167284"/>
                </a:lnTo>
                <a:lnTo>
                  <a:pt x="28536" y="167284"/>
                </a:lnTo>
                <a:lnTo>
                  <a:pt x="28653" y="163982"/>
                </a:lnTo>
                <a:lnTo>
                  <a:pt x="3886" y="163982"/>
                </a:lnTo>
                <a:lnTo>
                  <a:pt x="4522" y="158254"/>
                </a:lnTo>
                <a:lnTo>
                  <a:pt x="4573" y="158089"/>
                </a:lnTo>
                <a:lnTo>
                  <a:pt x="8039" y="152552"/>
                </a:lnTo>
                <a:lnTo>
                  <a:pt x="26257" y="152552"/>
                </a:lnTo>
                <a:lnTo>
                  <a:pt x="24765" y="149275"/>
                </a:lnTo>
                <a:close/>
              </a:path>
              <a:path w="344805" h="183515">
                <a:moveTo>
                  <a:pt x="28422" y="171665"/>
                </a:moveTo>
                <a:lnTo>
                  <a:pt x="24523" y="171665"/>
                </a:lnTo>
                <a:lnTo>
                  <a:pt x="23266" y="176517"/>
                </a:lnTo>
                <a:lnTo>
                  <a:pt x="20180" y="179882"/>
                </a:lnTo>
                <a:lnTo>
                  <a:pt x="25778" y="179882"/>
                </a:lnTo>
                <a:lnTo>
                  <a:pt x="26733" y="178930"/>
                </a:lnTo>
                <a:lnTo>
                  <a:pt x="28422" y="171665"/>
                </a:lnTo>
                <a:close/>
              </a:path>
              <a:path w="344805" h="183515">
                <a:moveTo>
                  <a:pt x="26257" y="152552"/>
                </a:moveTo>
                <a:lnTo>
                  <a:pt x="20777" y="152552"/>
                </a:lnTo>
                <a:lnTo>
                  <a:pt x="24472" y="158089"/>
                </a:lnTo>
                <a:lnTo>
                  <a:pt x="24663" y="163982"/>
                </a:lnTo>
                <a:lnTo>
                  <a:pt x="28653" y="163982"/>
                </a:lnTo>
                <a:lnTo>
                  <a:pt x="28854" y="158254"/>
                </a:lnTo>
                <a:lnTo>
                  <a:pt x="26257" y="152552"/>
                </a:lnTo>
                <a:close/>
              </a:path>
              <a:path w="344805" h="183515">
                <a:moveTo>
                  <a:pt x="55067" y="137909"/>
                </a:moveTo>
                <a:lnTo>
                  <a:pt x="50850" y="137909"/>
                </a:lnTo>
                <a:lnTo>
                  <a:pt x="50850" y="182232"/>
                </a:lnTo>
                <a:lnTo>
                  <a:pt x="55067" y="182270"/>
                </a:lnTo>
                <a:lnTo>
                  <a:pt x="55067" y="137909"/>
                </a:lnTo>
                <a:close/>
              </a:path>
              <a:path w="344805" h="183515">
                <a:moveTo>
                  <a:pt x="68897" y="150228"/>
                </a:moveTo>
                <a:lnTo>
                  <a:pt x="64960" y="150228"/>
                </a:lnTo>
                <a:lnTo>
                  <a:pt x="64960" y="182232"/>
                </a:lnTo>
                <a:lnTo>
                  <a:pt x="68897" y="182232"/>
                </a:lnTo>
                <a:lnTo>
                  <a:pt x="69024" y="157289"/>
                </a:lnTo>
                <a:lnTo>
                  <a:pt x="70237" y="155740"/>
                </a:lnTo>
                <a:lnTo>
                  <a:pt x="68897" y="155740"/>
                </a:lnTo>
                <a:lnTo>
                  <a:pt x="68897" y="150228"/>
                </a:lnTo>
                <a:close/>
              </a:path>
              <a:path w="344805" h="183515">
                <a:moveTo>
                  <a:pt x="90159" y="152552"/>
                </a:moveTo>
                <a:lnTo>
                  <a:pt x="85280" y="152552"/>
                </a:lnTo>
                <a:lnTo>
                  <a:pt x="87058" y="156730"/>
                </a:lnTo>
                <a:lnTo>
                  <a:pt x="87058" y="182232"/>
                </a:lnTo>
                <a:lnTo>
                  <a:pt x="90995" y="182232"/>
                </a:lnTo>
                <a:lnTo>
                  <a:pt x="90995" y="153987"/>
                </a:lnTo>
                <a:lnTo>
                  <a:pt x="90159" y="152552"/>
                </a:lnTo>
                <a:close/>
              </a:path>
              <a:path w="344805" h="183515">
                <a:moveTo>
                  <a:pt x="88252" y="149275"/>
                </a:moveTo>
                <a:lnTo>
                  <a:pt x="74701" y="149275"/>
                </a:lnTo>
                <a:lnTo>
                  <a:pt x="70421" y="151891"/>
                </a:lnTo>
                <a:lnTo>
                  <a:pt x="69024" y="155740"/>
                </a:lnTo>
                <a:lnTo>
                  <a:pt x="70237" y="155740"/>
                </a:lnTo>
                <a:lnTo>
                  <a:pt x="72732" y="152552"/>
                </a:lnTo>
                <a:lnTo>
                  <a:pt x="90159" y="152552"/>
                </a:lnTo>
                <a:lnTo>
                  <a:pt x="88252" y="149275"/>
                </a:lnTo>
                <a:close/>
              </a:path>
              <a:path w="344805" h="183515">
                <a:moveTo>
                  <a:pt x="150241" y="149275"/>
                </a:moveTo>
                <a:lnTo>
                  <a:pt x="129755" y="149275"/>
                </a:lnTo>
                <a:lnTo>
                  <a:pt x="125463" y="157772"/>
                </a:lnTo>
                <a:lnTo>
                  <a:pt x="125463" y="175361"/>
                </a:lnTo>
                <a:lnTo>
                  <a:pt x="129755" y="183121"/>
                </a:lnTo>
                <a:lnTo>
                  <a:pt x="147993" y="183121"/>
                </a:lnTo>
                <a:lnTo>
                  <a:pt x="151261" y="179882"/>
                </a:lnTo>
                <a:lnTo>
                  <a:pt x="132410" y="179882"/>
                </a:lnTo>
                <a:lnTo>
                  <a:pt x="129463" y="172999"/>
                </a:lnTo>
                <a:lnTo>
                  <a:pt x="129387" y="167284"/>
                </a:lnTo>
                <a:lnTo>
                  <a:pt x="154012" y="167284"/>
                </a:lnTo>
                <a:lnTo>
                  <a:pt x="154133" y="163982"/>
                </a:lnTo>
                <a:lnTo>
                  <a:pt x="129387" y="163982"/>
                </a:lnTo>
                <a:lnTo>
                  <a:pt x="129974" y="158254"/>
                </a:lnTo>
                <a:lnTo>
                  <a:pt x="130024" y="158089"/>
                </a:lnTo>
                <a:lnTo>
                  <a:pt x="133540" y="152552"/>
                </a:lnTo>
                <a:lnTo>
                  <a:pt x="151737" y="152552"/>
                </a:lnTo>
                <a:lnTo>
                  <a:pt x="150241" y="149275"/>
                </a:lnTo>
                <a:close/>
              </a:path>
              <a:path w="344805" h="183515">
                <a:moveTo>
                  <a:pt x="153898" y="171665"/>
                </a:moveTo>
                <a:lnTo>
                  <a:pt x="149961" y="171665"/>
                </a:lnTo>
                <a:lnTo>
                  <a:pt x="148742" y="176517"/>
                </a:lnTo>
                <a:lnTo>
                  <a:pt x="145656" y="179882"/>
                </a:lnTo>
                <a:lnTo>
                  <a:pt x="151261" y="179882"/>
                </a:lnTo>
                <a:lnTo>
                  <a:pt x="152222" y="178930"/>
                </a:lnTo>
                <a:lnTo>
                  <a:pt x="153898" y="171665"/>
                </a:lnTo>
                <a:close/>
              </a:path>
              <a:path w="344805" h="183515">
                <a:moveTo>
                  <a:pt x="151737" y="152552"/>
                </a:moveTo>
                <a:lnTo>
                  <a:pt x="146265" y="152552"/>
                </a:lnTo>
                <a:lnTo>
                  <a:pt x="149923" y="158089"/>
                </a:lnTo>
                <a:lnTo>
                  <a:pt x="150126" y="163982"/>
                </a:lnTo>
                <a:lnTo>
                  <a:pt x="154133" y="163982"/>
                </a:lnTo>
                <a:lnTo>
                  <a:pt x="154343" y="158254"/>
                </a:lnTo>
                <a:lnTo>
                  <a:pt x="151737" y="152552"/>
                </a:lnTo>
                <a:close/>
              </a:path>
              <a:path w="344805" h="183515">
                <a:moveTo>
                  <a:pt x="143090" y="81241"/>
                </a:moveTo>
                <a:lnTo>
                  <a:pt x="139484" y="81241"/>
                </a:lnTo>
                <a:lnTo>
                  <a:pt x="139484" y="113296"/>
                </a:lnTo>
                <a:lnTo>
                  <a:pt x="143421" y="113296"/>
                </a:lnTo>
                <a:lnTo>
                  <a:pt x="143421" y="89573"/>
                </a:lnTo>
                <a:lnTo>
                  <a:pt x="144190" y="88747"/>
                </a:lnTo>
                <a:lnTo>
                  <a:pt x="143090" y="88747"/>
                </a:lnTo>
                <a:lnTo>
                  <a:pt x="143090" y="81241"/>
                </a:lnTo>
                <a:close/>
              </a:path>
              <a:path w="344805" h="183515">
                <a:moveTo>
                  <a:pt x="149555" y="80543"/>
                </a:moveTo>
                <a:lnTo>
                  <a:pt x="145211" y="83616"/>
                </a:lnTo>
                <a:lnTo>
                  <a:pt x="143217" y="88747"/>
                </a:lnTo>
                <a:lnTo>
                  <a:pt x="144190" y="88747"/>
                </a:lnTo>
                <a:lnTo>
                  <a:pt x="148259" y="84378"/>
                </a:lnTo>
                <a:lnTo>
                  <a:pt x="155321" y="84378"/>
                </a:lnTo>
                <a:lnTo>
                  <a:pt x="155321" y="80810"/>
                </a:lnTo>
                <a:lnTo>
                  <a:pt x="149555" y="80543"/>
                </a:lnTo>
                <a:close/>
              </a:path>
              <a:path w="344805" h="183515">
                <a:moveTo>
                  <a:pt x="155321" y="84378"/>
                </a:moveTo>
                <a:lnTo>
                  <a:pt x="148259" y="84378"/>
                </a:lnTo>
                <a:lnTo>
                  <a:pt x="155321" y="84708"/>
                </a:lnTo>
                <a:lnTo>
                  <a:pt x="155321" y="84378"/>
                </a:lnTo>
                <a:close/>
              </a:path>
              <a:path w="344805" h="183515">
                <a:moveTo>
                  <a:pt x="162877" y="150228"/>
                </a:moveTo>
                <a:lnTo>
                  <a:pt x="159283" y="150228"/>
                </a:lnTo>
                <a:lnTo>
                  <a:pt x="159283" y="182232"/>
                </a:lnTo>
                <a:lnTo>
                  <a:pt x="163220" y="182232"/>
                </a:lnTo>
                <a:lnTo>
                  <a:pt x="163220" y="158534"/>
                </a:lnTo>
                <a:lnTo>
                  <a:pt x="163993" y="157695"/>
                </a:lnTo>
                <a:lnTo>
                  <a:pt x="162877" y="157695"/>
                </a:lnTo>
                <a:lnTo>
                  <a:pt x="162877" y="150228"/>
                </a:lnTo>
                <a:close/>
              </a:path>
              <a:path w="344805" h="183515">
                <a:moveTo>
                  <a:pt x="169341" y="149517"/>
                </a:moveTo>
                <a:lnTo>
                  <a:pt x="165011" y="152552"/>
                </a:lnTo>
                <a:lnTo>
                  <a:pt x="163017" y="157695"/>
                </a:lnTo>
                <a:lnTo>
                  <a:pt x="163993" y="157695"/>
                </a:lnTo>
                <a:lnTo>
                  <a:pt x="168046" y="153301"/>
                </a:lnTo>
                <a:lnTo>
                  <a:pt x="175145" y="153301"/>
                </a:lnTo>
                <a:lnTo>
                  <a:pt x="175145" y="149758"/>
                </a:lnTo>
                <a:lnTo>
                  <a:pt x="169341" y="149517"/>
                </a:lnTo>
                <a:close/>
              </a:path>
              <a:path w="344805" h="183515">
                <a:moveTo>
                  <a:pt x="175145" y="153301"/>
                </a:moveTo>
                <a:lnTo>
                  <a:pt x="168046" y="153301"/>
                </a:lnTo>
                <a:lnTo>
                  <a:pt x="175145" y="153682"/>
                </a:lnTo>
                <a:lnTo>
                  <a:pt x="175145" y="153301"/>
                </a:lnTo>
                <a:close/>
              </a:path>
              <a:path w="344805" h="183515">
                <a:moveTo>
                  <a:pt x="180936" y="171843"/>
                </a:moveTo>
                <a:lnTo>
                  <a:pt x="177038" y="171843"/>
                </a:lnTo>
                <a:lnTo>
                  <a:pt x="177660" y="179692"/>
                </a:lnTo>
                <a:lnTo>
                  <a:pt x="182753" y="183121"/>
                </a:lnTo>
                <a:lnTo>
                  <a:pt x="196151" y="183121"/>
                </a:lnTo>
                <a:lnTo>
                  <a:pt x="203034" y="180479"/>
                </a:lnTo>
                <a:lnTo>
                  <a:pt x="203034" y="179882"/>
                </a:lnTo>
                <a:lnTo>
                  <a:pt x="185204" y="179882"/>
                </a:lnTo>
                <a:lnTo>
                  <a:pt x="181241" y="177152"/>
                </a:lnTo>
                <a:lnTo>
                  <a:pt x="180936" y="171843"/>
                </a:lnTo>
                <a:close/>
              </a:path>
              <a:path w="344805" h="183515">
                <a:moveTo>
                  <a:pt x="196583" y="149275"/>
                </a:moveTo>
                <a:lnTo>
                  <a:pt x="184556" y="149275"/>
                </a:lnTo>
                <a:lnTo>
                  <a:pt x="178142" y="151752"/>
                </a:lnTo>
                <a:lnTo>
                  <a:pt x="178142" y="163702"/>
                </a:lnTo>
                <a:lnTo>
                  <a:pt x="182003" y="165480"/>
                </a:lnTo>
                <a:lnTo>
                  <a:pt x="187109" y="166865"/>
                </a:lnTo>
                <a:lnTo>
                  <a:pt x="192138" y="167944"/>
                </a:lnTo>
                <a:lnTo>
                  <a:pt x="195656" y="168808"/>
                </a:lnTo>
                <a:lnTo>
                  <a:pt x="199136" y="170052"/>
                </a:lnTo>
                <a:lnTo>
                  <a:pt x="199136" y="178282"/>
                </a:lnTo>
                <a:lnTo>
                  <a:pt x="194043" y="179882"/>
                </a:lnTo>
                <a:lnTo>
                  <a:pt x="203034" y="179882"/>
                </a:lnTo>
                <a:lnTo>
                  <a:pt x="203034" y="167944"/>
                </a:lnTo>
                <a:lnTo>
                  <a:pt x="198386" y="165328"/>
                </a:lnTo>
                <a:lnTo>
                  <a:pt x="193941" y="164668"/>
                </a:lnTo>
                <a:lnTo>
                  <a:pt x="188722" y="163474"/>
                </a:lnTo>
                <a:lnTo>
                  <a:pt x="186029" y="162801"/>
                </a:lnTo>
                <a:lnTo>
                  <a:pt x="182067" y="161582"/>
                </a:lnTo>
                <a:lnTo>
                  <a:pt x="182067" y="153949"/>
                </a:lnTo>
                <a:lnTo>
                  <a:pt x="186143" y="152552"/>
                </a:lnTo>
                <a:lnTo>
                  <a:pt x="201630" y="152552"/>
                </a:lnTo>
                <a:lnTo>
                  <a:pt x="196583" y="149275"/>
                </a:lnTo>
                <a:close/>
              </a:path>
              <a:path w="344805" h="183515">
                <a:moveTo>
                  <a:pt x="201630" y="152552"/>
                </a:moveTo>
                <a:lnTo>
                  <a:pt x="194106" y="152552"/>
                </a:lnTo>
                <a:lnTo>
                  <a:pt x="197840" y="154711"/>
                </a:lnTo>
                <a:lnTo>
                  <a:pt x="198005" y="159562"/>
                </a:lnTo>
                <a:lnTo>
                  <a:pt x="201917" y="159562"/>
                </a:lnTo>
                <a:lnTo>
                  <a:pt x="201688" y="152590"/>
                </a:lnTo>
                <a:close/>
              </a:path>
              <a:path w="344805" h="183515">
                <a:moveTo>
                  <a:pt x="212661" y="137909"/>
                </a:moveTo>
                <a:lnTo>
                  <a:pt x="208737" y="137909"/>
                </a:lnTo>
                <a:lnTo>
                  <a:pt x="208737" y="144195"/>
                </a:lnTo>
                <a:lnTo>
                  <a:pt x="212661" y="144195"/>
                </a:lnTo>
                <a:lnTo>
                  <a:pt x="212661" y="137909"/>
                </a:lnTo>
                <a:close/>
              </a:path>
              <a:path w="344805" h="183515">
                <a:moveTo>
                  <a:pt x="212661" y="150228"/>
                </a:moveTo>
                <a:lnTo>
                  <a:pt x="208737" y="150228"/>
                </a:lnTo>
                <a:lnTo>
                  <a:pt x="208737" y="182219"/>
                </a:lnTo>
                <a:lnTo>
                  <a:pt x="212661" y="182219"/>
                </a:lnTo>
                <a:lnTo>
                  <a:pt x="212661" y="150228"/>
                </a:lnTo>
                <a:close/>
              </a:path>
              <a:path w="344805" h="183515">
                <a:moveTo>
                  <a:pt x="258533" y="150228"/>
                </a:moveTo>
                <a:lnTo>
                  <a:pt x="254622" y="150228"/>
                </a:lnTo>
                <a:lnTo>
                  <a:pt x="254622" y="182232"/>
                </a:lnTo>
                <a:lnTo>
                  <a:pt x="258533" y="182232"/>
                </a:lnTo>
                <a:lnTo>
                  <a:pt x="258648" y="157289"/>
                </a:lnTo>
                <a:lnTo>
                  <a:pt x="259861" y="155740"/>
                </a:lnTo>
                <a:lnTo>
                  <a:pt x="258533" y="155740"/>
                </a:lnTo>
                <a:lnTo>
                  <a:pt x="258533" y="150228"/>
                </a:lnTo>
                <a:close/>
              </a:path>
              <a:path w="344805" h="183515">
                <a:moveTo>
                  <a:pt x="279774" y="152552"/>
                </a:moveTo>
                <a:lnTo>
                  <a:pt x="274891" y="152552"/>
                </a:lnTo>
                <a:lnTo>
                  <a:pt x="276694" y="156730"/>
                </a:lnTo>
                <a:lnTo>
                  <a:pt x="276694" y="182232"/>
                </a:lnTo>
                <a:lnTo>
                  <a:pt x="280606" y="182232"/>
                </a:lnTo>
                <a:lnTo>
                  <a:pt x="280606" y="153987"/>
                </a:lnTo>
                <a:lnTo>
                  <a:pt x="279774" y="152552"/>
                </a:lnTo>
                <a:close/>
              </a:path>
              <a:path w="344805" h="183515">
                <a:moveTo>
                  <a:pt x="277876" y="149275"/>
                </a:moveTo>
                <a:lnTo>
                  <a:pt x="264363" y="149275"/>
                </a:lnTo>
                <a:lnTo>
                  <a:pt x="260108" y="151891"/>
                </a:lnTo>
                <a:lnTo>
                  <a:pt x="258648" y="155740"/>
                </a:lnTo>
                <a:lnTo>
                  <a:pt x="259861" y="155740"/>
                </a:lnTo>
                <a:lnTo>
                  <a:pt x="262356" y="152552"/>
                </a:lnTo>
                <a:lnTo>
                  <a:pt x="279774" y="152552"/>
                </a:lnTo>
                <a:lnTo>
                  <a:pt x="277876" y="149275"/>
                </a:lnTo>
                <a:close/>
              </a:path>
            </a:pathLst>
          </a:custGeom>
          <a:solidFill>
            <a:srgbClr val="E41F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C2E3C9EA-30F2-AFFE-6F32-C9D168CACE4B}"/>
              </a:ext>
            </a:extLst>
          </p:cNvPr>
          <p:cNvSpPr/>
          <p:nvPr userDrawn="1"/>
        </p:nvSpPr>
        <p:spPr>
          <a:xfrm>
            <a:off x="571550" y="9815406"/>
            <a:ext cx="1189761" cy="325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41E444AB-9290-2B31-7EB1-2C45DD06E4AB}"/>
              </a:ext>
            </a:extLst>
          </p:cNvPr>
          <p:cNvSpPr/>
          <p:nvPr userDrawn="1"/>
        </p:nvSpPr>
        <p:spPr>
          <a:xfrm>
            <a:off x="1841538" y="9887428"/>
            <a:ext cx="40640" cy="36195"/>
          </a:xfrm>
          <a:custGeom>
            <a:avLst/>
            <a:gdLst/>
            <a:ahLst/>
            <a:cxnLst/>
            <a:rect l="l" t="t" r="r" b="b"/>
            <a:pathLst>
              <a:path w="40639" h="36195">
                <a:moveTo>
                  <a:pt x="0" y="35572"/>
                </a:moveTo>
                <a:lnTo>
                  <a:pt x="40017" y="35572"/>
                </a:lnTo>
                <a:lnTo>
                  <a:pt x="40017" y="0"/>
                </a:lnTo>
                <a:lnTo>
                  <a:pt x="0" y="0"/>
                </a:lnTo>
                <a:lnTo>
                  <a:pt x="0" y="35572"/>
                </a:lnTo>
                <a:close/>
              </a:path>
            </a:pathLst>
          </a:custGeom>
          <a:solidFill>
            <a:srgbClr val="FFD6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6FA912E0-A694-8633-339B-06BE1E7D2E1C}"/>
              </a:ext>
            </a:extLst>
          </p:cNvPr>
          <p:cNvSpPr/>
          <p:nvPr userDrawn="1"/>
        </p:nvSpPr>
        <p:spPr>
          <a:xfrm>
            <a:off x="2118766" y="9978367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055" y="0"/>
                </a:lnTo>
              </a:path>
            </a:pathLst>
          </a:custGeom>
          <a:ln w="44640">
            <a:solidFill>
              <a:srgbClr val="FFD6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3">
            <a:extLst>
              <a:ext uri="{FF2B5EF4-FFF2-40B4-BE49-F238E27FC236}">
                <a16:creationId xmlns:a16="http://schemas.microsoft.com/office/drawing/2014/main" id="{F6D37065-C0CB-13B4-CFB8-4DE4AE67A1A2}"/>
              </a:ext>
            </a:extLst>
          </p:cNvPr>
          <p:cNvSpPr/>
          <p:nvPr userDrawn="1"/>
        </p:nvSpPr>
        <p:spPr>
          <a:xfrm>
            <a:off x="2281836" y="9887440"/>
            <a:ext cx="171475" cy="181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4">
            <a:extLst>
              <a:ext uri="{FF2B5EF4-FFF2-40B4-BE49-F238E27FC236}">
                <a16:creationId xmlns:a16="http://schemas.microsoft.com/office/drawing/2014/main" id="{7F282C5F-1757-6C2C-E2EE-D7508D1259B5}"/>
              </a:ext>
            </a:extLst>
          </p:cNvPr>
          <p:cNvSpPr/>
          <p:nvPr userDrawn="1"/>
        </p:nvSpPr>
        <p:spPr>
          <a:xfrm>
            <a:off x="1918991" y="9884298"/>
            <a:ext cx="167830" cy="188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id="{03BC212B-0B5C-A18C-9E23-BA781DB1C62E}"/>
              </a:ext>
            </a:extLst>
          </p:cNvPr>
          <p:cNvSpPr/>
          <p:nvPr userDrawn="1"/>
        </p:nvSpPr>
        <p:spPr>
          <a:xfrm>
            <a:off x="1841532" y="9923763"/>
            <a:ext cx="40640" cy="146050"/>
          </a:xfrm>
          <a:custGeom>
            <a:avLst/>
            <a:gdLst/>
            <a:ahLst/>
            <a:cxnLst/>
            <a:rect l="l" t="t" r="r" b="b"/>
            <a:pathLst>
              <a:path w="40639" h="146050">
                <a:moveTo>
                  <a:pt x="40017" y="0"/>
                </a:moveTo>
                <a:lnTo>
                  <a:pt x="0" y="35369"/>
                </a:lnTo>
                <a:lnTo>
                  <a:pt x="0" y="145567"/>
                </a:lnTo>
                <a:lnTo>
                  <a:pt x="40017" y="145567"/>
                </a:lnTo>
                <a:lnTo>
                  <a:pt x="40017" y="0"/>
                </a:lnTo>
                <a:close/>
              </a:path>
            </a:pathLst>
          </a:custGeom>
          <a:solidFill>
            <a:srgbClr val="E325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50F7CACF-F6BF-E98A-B337-22D5D22CC6CD}"/>
              </a:ext>
            </a:extLst>
          </p:cNvPr>
          <p:cNvSpPr/>
          <p:nvPr userDrawn="1"/>
        </p:nvSpPr>
        <p:spPr>
          <a:xfrm>
            <a:off x="2118779" y="9909755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210" y="0"/>
                </a:lnTo>
              </a:path>
            </a:pathLst>
          </a:custGeom>
          <a:ln w="44627">
            <a:solidFill>
              <a:srgbClr val="E325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7">
            <a:extLst>
              <a:ext uri="{FF2B5EF4-FFF2-40B4-BE49-F238E27FC236}">
                <a16:creationId xmlns:a16="http://schemas.microsoft.com/office/drawing/2014/main" id="{936B09AF-C099-02F1-FE45-317E84A5F9FA}"/>
              </a:ext>
            </a:extLst>
          </p:cNvPr>
          <p:cNvSpPr/>
          <p:nvPr userDrawn="1"/>
        </p:nvSpPr>
        <p:spPr>
          <a:xfrm>
            <a:off x="2118779" y="10047010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4">
                <a:moveTo>
                  <a:pt x="0" y="0"/>
                </a:moveTo>
                <a:lnTo>
                  <a:pt x="137210" y="0"/>
                </a:lnTo>
              </a:path>
            </a:pathLst>
          </a:custGeom>
          <a:ln w="44640">
            <a:solidFill>
              <a:srgbClr val="E325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0">
            <a:extLst>
              <a:ext uri="{FF2B5EF4-FFF2-40B4-BE49-F238E27FC236}">
                <a16:creationId xmlns:a16="http://schemas.microsoft.com/office/drawing/2014/main" id="{964575BB-64D0-8FE7-2C03-FEE7C682194A}"/>
              </a:ext>
            </a:extLst>
          </p:cNvPr>
          <p:cNvSpPr txBox="1"/>
          <p:nvPr userDrawn="1"/>
        </p:nvSpPr>
        <p:spPr>
          <a:xfrm>
            <a:off x="2997789" y="9285623"/>
            <a:ext cx="82613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dirty="0">
                <a:solidFill>
                  <a:srgbClr val="E41F13"/>
                </a:solidFill>
                <a:latin typeface="Helvetica Neue"/>
                <a:cs typeface="Helvetica Neue"/>
              </a:rPr>
              <a:t>Editado</a:t>
            </a:r>
            <a:endParaRPr sz="550" dirty="0">
              <a:latin typeface="Helvetica Neue"/>
              <a:cs typeface="Helvetica Neue"/>
            </a:endParaRPr>
          </a:p>
          <a:p>
            <a:pPr marL="12700" marR="5080">
              <a:lnSpc>
                <a:spcPct val="100000"/>
              </a:lnSpc>
            </a:pPr>
            <a:r>
              <a:rPr sz="550" dirty="0">
                <a:solidFill>
                  <a:srgbClr val="414248"/>
                </a:solidFill>
                <a:latin typeface="Helvetica Neue"/>
                <a:cs typeface="Helvetica Neue"/>
              </a:rPr>
              <a:t>ICEX</a:t>
            </a:r>
            <a:r>
              <a:rPr sz="550" spc="-50" dirty="0">
                <a:solidFill>
                  <a:srgbClr val="414248"/>
                </a:solidFill>
                <a:latin typeface="Helvetica Neue"/>
                <a:cs typeface="Helvetica Neue"/>
              </a:rPr>
              <a:t> </a:t>
            </a:r>
            <a:r>
              <a:rPr sz="550" dirty="0">
                <a:solidFill>
                  <a:srgbClr val="414248"/>
                </a:solidFill>
                <a:latin typeface="Helvetica Neue"/>
                <a:cs typeface="Helvetica Neue"/>
              </a:rPr>
              <a:t>España</a:t>
            </a:r>
            <a:r>
              <a:rPr sz="550" spc="-50" dirty="0">
                <a:solidFill>
                  <a:srgbClr val="414248"/>
                </a:solidFill>
                <a:latin typeface="Helvetica Neue"/>
                <a:cs typeface="Helvetica Neue"/>
              </a:rPr>
              <a:t> </a:t>
            </a:r>
            <a:r>
              <a:rPr sz="550" dirty="0">
                <a:solidFill>
                  <a:srgbClr val="414248"/>
                </a:solidFill>
                <a:latin typeface="Helvetica Neue"/>
                <a:cs typeface="Helvetica Neue"/>
              </a:rPr>
              <a:t>Exportación  e Inversiones,</a:t>
            </a:r>
            <a:r>
              <a:rPr sz="550" spc="-15" dirty="0">
                <a:solidFill>
                  <a:srgbClr val="414248"/>
                </a:solidFill>
                <a:latin typeface="Helvetica Neue"/>
                <a:cs typeface="Helvetica Neue"/>
              </a:rPr>
              <a:t> </a:t>
            </a:r>
            <a:r>
              <a:rPr sz="550" spc="-20" dirty="0">
                <a:solidFill>
                  <a:srgbClr val="414248"/>
                </a:solidFill>
                <a:latin typeface="Helvetica Neue"/>
                <a:cs typeface="Helvetica Neue"/>
              </a:rPr>
              <a:t>E.P.E.</a:t>
            </a:r>
            <a:endParaRPr sz="550" dirty="0">
              <a:latin typeface="Helvetica Neue"/>
              <a:cs typeface="Helvetica Neue"/>
            </a:endParaRPr>
          </a:p>
        </p:txBody>
      </p:sp>
      <p:sp>
        <p:nvSpPr>
          <p:cNvPr id="20" name="object 23">
            <a:extLst>
              <a:ext uri="{FF2B5EF4-FFF2-40B4-BE49-F238E27FC236}">
                <a16:creationId xmlns:a16="http://schemas.microsoft.com/office/drawing/2014/main" id="{3251DD0A-4A19-C04B-7F35-54480F244ED6}"/>
              </a:ext>
            </a:extLst>
          </p:cNvPr>
          <p:cNvSpPr txBox="1"/>
          <p:nvPr userDrawn="1"/>
        </p:nvSpPr>
        <p:spPr>
          <a:xfrm>
            <a:off x="4174870" y="9285623"/>
            <a:ext cx="2804795" cy="436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550" spc="5" dirty="0">
                <a:solidFill>
                  <a:srgbClr val="7B787D"/>
                </a:solidFill>
                <a:latin typeface="Helvetica Neue"/>
                <a:cs typeface="Helvetica Neue"/>
              </a:rPr>
              <a:t>Este documento tiene carácter exclusivamente informativo </a:t>
            </a:r>
            <a:r>
              <a:rPr sz="550" dirty="0">
                <a:solidFill>
                  <a:srgbClr val="7B787D"/>
                </a:solidFill>
                <a:latin typeface="Helvetica Neue"/>
                <a:cs typeface="Helvetica Neue"/>
              </a:rPr>
              <a:t>y </a:t>
            </a:r>
            <a:r>
              <a:rPr sz="550" spc="5" dirty="0">
                <a:solidFill>
                  <a:srgbClr val="7B787D"/>
                </a:solidFill>
                <a:latin typeface="Helvetica Neue"/>
                <a:cs typeface="Helvetica Neue"/>
              </a:rPr>
              <a:t>su contenido no podrá  ser </a:t>
            </a:r>
            <a:r>
              <a:rPr sz="550" dirty="0">
                <a:solidFill>
                  <a:srgbClr val="7B787D"/>
                </a:solidFill>
                <a:latin typeface="Helvetica Neue"/>
                <a:cs typeface="Helvetica Neue"/>
              </a:rPr>
              <a:t>invocado </a:t>
            </a:r>
            <a:r>
              <a:rPr sz="550" spc="5" dirty="0">
                <a:solidFill>
                  <a:srgbClr val="7B787D"/>
                </a:solidFill>
                <a:latin typeface="Helvetica Neue"/>
                <a:cs typeface="Helvetica Neue"/>
              </a:rPr>
              <a:t>en </a:t>
            </a:r>
            <a:r>
              <a:rPr sz="550" dirty="0">
                <a:solidFill>
                  <a:srgbClr val="7B787D"/>
                </a:solidFill>
                <a:latin typeface="Helvetica Neue"/>
                <a:cs typeface="Helvetica Neue"/>
              </a:rPr>
              <a:t>apoyo de </a:t>
            </a:r>
            <a:r>
              <a:rPr sz="550" spc="5" dirty="0">
                <a:solidFill>
                  <a:srgbClr val="7B787D"/>
                </a:solidFill>
                <a:latin typeface="Helvetica Neue"/>
                <a:cs typeface="Helvetica Neue"/>
              </a:rPr>
              <a:t>ninguna reclamación </a:t>
            </a:r>
            <a:r>
              <a:rPr sz="550" dirty="0">
                <a:solidFill>
                  <a:srgbClr val="7B787D"/>
                </a:solidFill>
                <a:latin typeface="Helvetica Neue"/>
                <a:cs typeface="Helvetica Neue"/>
              </a:rPr>
              <a:t>o </a:t>
            </a:r>
            <a:r>
              <a:rPr sz="550" spc="5" dirty="0">
                <a:solidFill>
                  <a:srgbClr val="7B787D"/>
                </a:solidFill>
                <a:latin typeface="Helvetica Neue"/>
                <a:cs typeface="Helvetica Neue"/>
              </a:rPr>
              <a:t>recurso. ICEX España Exportación  </a:t>
            </a:r>
            <a:r>
              <a:rPr sz="550" dirty="0">
                <a:solidFill>
                  <a:srgbClr val="7B787D"/>
                </a:solidFill>
                <a:latin typeface="Helvetica Neue"/>
                <a:cs typeface="Helvetica Neue"/>
              </a:rPr>
              <a:t>e </a:t>
            </a:r>
            <a:r>
              <a:rPr sz="550" spc="5" dirty="0">
                <a:solidFill>
                  <a:srgbClr val="7B787D"/>
                </a:solidFill>
                <a:latin typeface="Helvetica Neue"/>
                <a:cs typeface="Helvetica Neue"/>
              </a:rPr>
              <a:t>Inversiones </a:t>
            </a:r>
            <a:r>
              <a:rPr sz="550" dirty="0">
                <a:solidFill>
                  <a:srgbClr val="7B787D"/>
                </a:solidFill>
                <a:latin typeface="Helvetica Neue"/>
                <a:cs typeface="Helvetica Neue"/>
              </a:rPr>
              <a:t>no </a:t>
            </a:r>
            <a:r>
              <a:rPr sz="550" spc="5" dirty="0">
                <a:solidFill>
                  <a:srgbClr val="7B787D"/>
                </a:solidFill>
                <a:latin typeface="Helvetica Neue"/>
                <a:cs typeface="Helvetica Neue"/>
              </a:rPr>
              <a:t>asume la responsabilidad </a:t>
            </a:r>
            <a:r>
              <a:rPr sz="550" dirty="0">
                <a:solidFill>
                  <a:srgbClr val="7B787D"/>
                </a:solidFill>
                <a:latin typeface="Helvetica Neue"/>
                <a:cs typeface="Helvetica Neue"/>
              </a:rPr>
              <a:t>de </a:t>
            </a:r>
            <a:r>
              <a:rPr sz="550" spc="5" dirty="0">
                <a:solidFill>
                  <a:srgbClr val="7B787D"/>
                </a:solidFill>
                <a:latin typeface="Helvetica Neue"/>
                <a:cs typeface="Helvetica Neue"/>
              </a:rPr>
              <a:t>la información, opinión </a:t>
            </a:r>
            <a:r>
              <a:rPr sz="550" dirty="0">
                <a:solidFill>
                  <a:srgbClr val="7B787D"/>
                </a:solidFill>
                <a:latin typeface="Helvetica Neue"/>
                <a:cs typeface="Helvetica Neue"/>
              </a:rPr>
              <a:t>o </a:t>
            </a:r>
            <a:r>
              <a:rPr sz="550" spc="5" dirty="0">
                <a:solidFill>
                  <a:srgbClr val="7B787D"/>
                </a:solidFill>
                <a:latin typeface="Helvetica Neue"/>
                <a:cs typeface="Helvetica Neue"/>
              </a:rPr>
              <a:t>acción basada  en dicho contenido, con independencia </a:t>
            </a:r>
            <a:r>
              <a:rPr sz="550" dirty="0">
                <a:solidFill>
                  <a:srgbClr val="7B787D"/>
                </a:solidFill>
                <a:latin typeface="Helvetica Neue"/>
                <a:cs typeface="Helvetica Neue"/>
              </a:rPr>
              <a:t>de </a:t>
            </a:r>
            <a:r>
              <a:rPr sz="550" spc="5" dirty="0">
                <a:solidFill>
                  <a:srgbClr val="7B787D"/>
                </a:solidFill>
                <a:latin typeface="Helvetica Neue"/>
                <a:cs typeface="Helvetica Neue"/>
              </a:rPr>
              <a:t>que </a:t>
            </a:r>
            <a:r>
              <a:rPr sz="550" dirty="0">
                <a:solidFill>
                  <a:srgbClr val="7B787D"/>
                </a:solidFill>
                <a:latin typeface="Helvetica Neue"/>
                <a:cs typeface="Helvetica Neue"/>
              </a:rPr>
              <a:t>haya </a:t>
            </a:r>
            <a:r>
              <a:rPr sz="550" spc="5" dirty="0">
                <a:solidFill>
                  <a:srgbClr val="7B787D"/>
                </a:solidFill>
                <a:latin typeface="Helvetica Neue"/>
                <a:cs typeface="Helvetica Neue"/>
              </a:rPr>
              <a:t>realizado todos los esfuerzos  posibles</a:t>
            </a:r>
            <a:r>
              <a:rPr sz="550" spc="-10" dirty="0">
                <a:solidFill>
                  <a:srgbClr val="7B787D"/>
                </a:solidFill>
                <a:latin typeface="Helvetica Neue"/>
                <a:cs typeface="Helvetica Neue"/>
              </a:rPr>
              <a:t> </a:t>
            </a:r>
            <a:r>
              <a:rPr sz="550" spc="5" dirty="0">
                <a:solidFill>
                  <a:srgbClr val="7B787D"/>
                </a:solidFill>
                <a:latin typeface="Helvetica Neue"/>
                <a:cs typeface="Helvetica Neue"/>
              </a:rPr>
              <a:t>para</a:t>
            </a:r>
            <a:r>
              <a:rPr sz="550" spc="-10" dirty="0">
                <a:solidFill>
                  <a:srgbClr val="7B787D"/>
                </a:solidFill>
                <a:latin typeface="Helvetica Neue"/>
                <a:cs typeface="Helvetica Neue"/>
              </a:rPr>
              <a:t> </a:t>
            </a:r>
            <a:r>
              <a:rPr sz="550" spc="5" dirty="0">
                <a:solidFill>
                  <a:srgbClr val="7B787D"/>
                </a:solidFill>
                <a:latin typeface="Helvetica Neue"/>
                <a:cs typeface="Helvetica Neue"/>
              </a:rPr>
              <a:t>asegurar</a:t>
            </a:r>
            <a:r>
              <a:rPr sz="550" spc="-10" dirty="0">
                <a:solidFill>
                  <a:srgbClr val="7B787D"/>
                </a:solidFill>
                <a:latin typeface="Helvetica Neue"/>
                <a:cs typeface="Helvetica Neue"/>
              </a:rPr>
              <a:t> </a:t>
            </a:r>
            <a:r>
              <a:rPr sz="550" spc="5" dirty="0">
                <a:solidFill>
                  <a:srgbClr val="7B787D"/>
                </a:solidFill>
                <a:latin typeface="Helvetica Neue"/>
                <a:cs typeface="Helvetica Neue"/>
              </a:rPr>
              <a:t>la</a:t>
            </a:r>
            <a:r>
              <a:rPr sz="550" spc="-10" dirty="0">
                <a:solidFill>
                  <a:srgbClr val="7B787D"/>
                </a:solidFill>
                <a:latin typeface="Helvetica Neue"/>
                <a:cs typeface="Helvetica Neue"/>
              </a:rPr>
              <a:t> </a:t>
            </a:r>
            <a:r>
              <a:rPr sz="550" spc="5" dirty="0">
                <a:solidFill>
                  <a:srgbClr val="7B787D"/>
                </a:solidFill>
                <a:latin typeface="Helvetica Neue"/>
                <a:cs typeface="Helvetica Neue"/>
              </a:rPr>
              <a:t>exactitud</a:t>
            </a:r>
            <a:r>
              <a:rPr sz="550" spc="-10" dirty="0">
                <a:solidFill>
                  <a:srgbClr val="7B787D"/>
                </a:solidFill>
                <a:latin typeface="Helvetica Neue"/>
                <a:cs typeface="Helvetica Neue"/>
              </a:rPr>
              <a:t> </a:t>
            </a:r>
            <a:r>
              <a:rPr sz="550" dirty="0">
                <a:solidFill>
                  <a:srgbClr val="7B787D"/>
                </a:solidFill>
                <a:latin typeface="Helvetica Neue"/>
                <a:cs typeface="Helvetica Neue"/>
              </a:rPr>
              <a:t>de</a:t>
            </a:r>
            <a:r>
              <a:rPr sz="550" spc="-10" dirty="0">
                <a:solidFill>
                  <a:srgbClr val="7B787D"/>
                </a:solidFill>
                <a:latin typeface="Helvetica Neue"/>
                <a:cs typeface="Helvetica Neue"/>
              </a:rPr>
              <a:t> </a:t>
            </a:r>
            <a:r>
              <a:rPr sz="550" spc="5" dirty="0">
                <a:solidFill>
                  <a:srgbClr val="7B787D"/>
                </a:solidFill>
                <a:latin typeface="Helvetica Neue"/>
                <a:cs typeface="Helvetica Neue"/>
              </a:rPr>
              <a:t>la</a:t>
            </a:r>
            <a:r>
              <a:rPr sz="550" spc="-10" dirty="0">
                <a:solidFill>
                  <a:srgbClr val="7B787D"/>
                </a:solidFill>
                <a:latin typeface="Helvetica Neue"/>
                <a:cs typeface="Helvetica Neue"/>
              </a:rPr>
              <a:t> </a:t>
            </a:r>
            <a:r>
              <a:rPr sz="550" spc="5" dirty="0">
                <a:solidFill>
                  <a:srgbClr val="7B787D"/>
                </a:solidFill>
                <a:latin typeface="Helvetica Neue"/>
                <a:cs typeface="Helvetica Neue"/>
              </a:rPr>
              <a:t>información</a:t>
            </a:r>
            <a:r>
              <a:rPr sz="550" spc="-10" dirty="0">
                <a:solidFill>
                  <a:srgbClr val="7B787D"/>
                </a:solidFill>
                <a:latin typeface="Helvetica Neue"/>
                <a:cs typeface="Helvetica Neue"/>
              </a:rPr>
              <a:t> </a:t>
            </a:r>
            <a:r>
              <a:rPr sz="550" spc="5" dirty="0">
                <a:solidFill>
                  <a:srgbClr val="7B787D"/>
                </a:solidFill>
                <a:latin typeface="Helvetica Neue"/>
                <a:cs typeface="Helvetica Neue"/>
              </a:rPr>
              <a:t>que</a:t>
            </a:r>
            <a:r>
              <a:rPr sz="550" spc="-10" dirty="0">
                <a:solidFill>
                  <a:srgbClr val="7B787D"/>
                </a:solidFill>
                <a:latin typeface="Helvetica Neue"/>
                <a:cs typeface="Helvetica Neue"/>
              </a:rPr>
              <a:t> </a:t>
            </a:r>
            <a:r>
              <a:rPr sz="550" spc="5" dirty="0">
                <a:solidFill>
                  <a:srgbClr val="7B787D"/>
                </a:solidFill>
                <a:latin typeface="Helvetica Neue"/>
                <a:cs typeface="Helvetica Neue"/>
              </a:rPr>
              <a:t>contienen</a:t>
            </a:r>
            <a:r>
              <a:rPr sz="550" spc="-10" dirty="0">
                <a:solidFill>
                  <a:srgbClr val="7B787D"/>
                </a:solidFill>
                <a:latin typeface="Helvetica Neue"/>
                <a:cs typeface="Helvetica Neue"/>
              </a:rPr>
              <a:t> </a:t>
            </a:r>
            <a:r>
              <a:rPr sz="550" spc="5" dirty="0">
                <a:solidFill>
                  <a:srgbClr val="7B787D"/>
                </a:solidFill>
                <a:latin typeface="Helvetica Neue"/>
                <a:cs typeface="Helvetica Neue"/>
              </a:rPr>
              <a:t>sus</a:t>
            </a:r>
            <a:r>
              <a:rPr sz="550" spc="-10" dirty="0">
                <a:solidFill>
                  <a:srgbClr val="7B787D"/>
                </a:solidFill>
                <a:latin typeface="Helvetica Neue"/>
                <a:cs typeface="Helvetica Neue"/>
              </a:rPr>
              <a:t> </a:t>
            </a:r>
            <a:r>
              <a:rPr sz="550" spc="5" dirty="0" err="1">
                <a:solidFill>
                  <a:srgbClr val="7B787D"/>
                </a:solidFill>
                <a:latin typeface="Helvetica Neue"/>
                <a:cs typeface="Helvetica Neue"/>
              </a:rPr>
              <a:t>páginas</a:t>
            </a:r>
            <a:r>
              <a:rPr sz="550" spc="5" dirty="0">
                <a:solidFill>
                  <a:srgbClr val="7B787D"/>
                </a:solidFill>
                <a:latin typeface="Helvetica Neue"/>
                <a:cs typeface="Helvetica Neue"/>
              </a:rPr>
              <a:t>.</a:t>
            </a:r>
            <a:endParaRPr sz="550" dirty="0">
              <a:latin typeface="Helvetica Neue"/>
              <a:cs typeface="Helvetica Neue"/>
            </a:endParaRPr>
          </a:p>
        </p:txBody>
      </p:sp>
      <p:pic>
        <p:nvPicPr>
          <p:cNvPr id="21" name="Picture 79">
            <a:extLst>
              <a:ext uri="{FF2B5EF4-FFF2-40B4-BE49-F238E27FC236}">
                <a16:creationId xmlns:a16="http://schemas.microsoft.com/office/drawing/2014/main" id="{7833B85D-2A81-71B3-239B-B50F71C8CD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501" y="9808213"/>
            <a:ext cx="355600" cy="355600"/>
          </a:xfrm>
          <a:prstGeom prst="rect">
            <a:avLst/>
          </a:prstGeom>
        </p:spPr>
      </p:pic>
      <p:pic>
        <p:nvPicPr>
          <p:cNvPr id="22" name="Picture 81">
            <a:extLst>
              <a:ext uri="{FF2B5EF4-FFF2-40B4-BE49-F238E27FC236}">
                <a16:creationId xmlns:a16="http://schemas.microsoft.com/office/drawing/2014/main" id="{59295BCB-8FFF-5B52-671F-FD104DE536B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07" y="9808213"/>
            <a:ext cx="2324100" cy="342900"/>
          </a:xfrm>
          <a:prstGeom prst="rect">
            <a:avLst/>
          </a:prstGeom>
        </p:spPr>
      </p:pic>
      <p:sp>
        <p:nvSpPr>
          <p:cNvPr id="23" name="Rectangle 82">
            <a:extLst>
              <a:ext uri="{FF2B5EF4-FFF2-40B4-BE49-F238E27FC236}">
                <a16:creationId xmlns:a16="http://schemas.microsoft.com/office/drawing/2014/main" id="{8ABC6BC1-AF01-B2BF-6F6A-9FCB5E8EDDCB}"/>
              </a:ext>
            </a:extLst>
          </p:cNvPr>
          <p:cNvSpPr/>
          <p:nvPr userDrawn="1"/>
        </p:nvSpPr>
        <p:spPr>
          <a:xfrm>
            <a:off x="4146141" y="9791843"/>
            <a:ext cx="1558860" cy="40011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6000">
              <a:lnSpc>
                <a:spcPct val="100000"/>
              </a:lnSpc>
              <a:tabLst>
                <a:tab pos="1626870" algn="l"/>
              </a:tabLst>
            </a:pPr>
            <a:r>
              <a:rPr lang="es-ES" sz="550" spc="5" dirty="0">
                <a:latin typeface="Helvetica Neue"/>
                <a:cs typeface="Helvetica Neue"/>
              </a:rPr>
              <a:t>Si desea </a:t>
            </a:r>
            <a:r>
              <a:rPr lang="es-ES" sz="550" spc="10" dirty="0">
                <a:latin typeface="Helvetica Neue"/>
                <a:cs typeface="Helvetica Neue"/>
              </a:rPr>
              <a:t>conocer </a:t>
            </a:r>
            <a:r>
              <a:rPr lang="es-ES" sz="550" spc="5" dirty="0">
                <a:latin typeface="Helvetica Neue"/>
                <a:cs typeface="Helvetica Neue"/>
              </a:rPr>
              <a:t>todos los</a:t>
            </a:r>
            <a:r>
              <a:rPr lang="es-ES" sz="550" dirty="0">
                <a:latin typeface="Helvetica Neue"/>
                <a:cs typeface="Helvetica Neue"/>
              </a:rPr>
              <a:t> </a:t>
            </a:r>
            <a:r>
              <a:rPr lang="es-ES" sz="550" spc="10" dirty="0">
                <a:latin typeface="Helvetica Neue"/>
                <a:cs typeface="Helvetica Neue"/>
              </a:rPr>
              <a:t>servicios</a:t>
            </a:r>
            <a:r>
              <a:rPr lang="es-ES" sz="550" spc="5" dirty="0">
                <a:latin typeface="Helvetica Neue"/>
                <a:cs typeface="Helvetica Neue"/>
              </a:rPr>
              <a:t> que</a:t>
            </a:r>
            <a:endParaRPr lang="es-ES" sz="550" dirty="0">
              <a:latin typeface="Helvetica Neue"/>
              <a:cs typeface="Helvetica Neue"/>
            </a:endParaRPr>
          </a:p>
          <a:p>
            <a:pPr marL="36000" marR="5715">
              <a:lnSpc>
                <a:spcPct val="100000"/>
              </a:lnSpc>
              <a:tabLst>
                <a:tab pos="1626870" algn="l"/>
              </a:tabLst>
            </a:pPr>
            <a:r>
              <a:rPr lang="es-ES" sz="550" spc="5" dirty="0">
                <a:latin typeface="Helvetica Neue"/>
                <a:cs typeface="Helvetica Neue"/>
              </a:rPr>
              <a:t>ofrece </a:t>
            </a:r>
            <a:r>
              <a:rPr lang="es-ES" sz="550" spc="10" dirty="0">
                <a:latin typeface="Helvetica Neue"/>
                <a:cs typeface="Helvetica Neue"/>
              </a:rPr>
              <a:t>ICEX </a:t>
            </a:r>
            <a:r>
              <a:rPr lang="es-ES" sz="550" spc="5" dirty="0">
                <a:latin typeface="Helvetica Neue"/>
                <a:cs typeface="Helvetica Neue"/>
              </a:rPr>
              <a:t>España </a:t>
            </a:r>
            <a:r>
              <a:rPr lang="es-ES" sz="550" spc="10" dirty="0">
                <a:latin typeface="Helvetica Neue"/>
                <a:cs typeface="Helvetica Neue"/>
              </a:rPr>
              <a:t>Exportación </a:t>
            </a:r>
            <a:r>
              <a:rPr lang="es-ES" sz="550" dirty="0">
                <a:latin typeface="Helvetica Neue"/>
                <a:cs typeface="Helvetica Neue"/>
              </a:rPr>
              <a:t>e </a:t>
            </a:r>
            <a:r>
              <a:rPr lang="es-ES" sz="550" spc="5" dirty="0">
                <a:latin typeface="Helvetica Neue"/>
                <a:cs typeface="Helvetica Neue"/>
              </a:rPr>
              <a:t>Inversiones</a:t>
            </a:r>
            <a:r>
              <a:rPr lang="es-ES" sz="550" spc="160" dirty="0">
                <a:latin typeface="Helvetica Neue"/>
                <a:cs typeface="Helvetica Neue"/>
              </a:rPr>
              <a:t> </a:t>
            </a:r>
          </a:p>
          <a:p>
            <a:pPr marL="36000" marR="5715">
              <a:lnSpc>
                <a:spcPct val="100000"/>
              </a:lnSpc>
              <a:tabLst>
                <a:tab pos="1626870" algn="l"/>
              </a:tabLst>
            </a:pPr>
            <a:r>
              <a:rPr lang="es-ES" sz="550" spc="5" dirty="0">
                <a:latin typeface="Helvetica Neue"/>
                <a:cs typeface="Helvetica Neue"/>
              </a:rPr>
              <a:t>para </a:t>
            </a:r>
            <a:r>
              <a:rPr lang="es-ES" sz="550" spc="10" dirty="0">
                <a:latin typeface="Helvetica Neue"/>
                <a:cs typeface="Helvetica Neue"/>
              </a:rPr>
              <a:t>impulsar </a:t>
            </a:r>
            <a:r>
              <a:rPr lang="es-ES" sz="550" spc="5" dirty="0">
                <a:latin typeface="Helvetica Neue"/>
                <a:cs typeface="Helvetica Neue"/>
              </a:rPr>
              <a:t>la internacionalización</a:t>
            </a:r>
            <a:r>
              <a:rPr lang="es-ES" sz="550" spc="35" dirty="0">
                <a:latin typeface="Helvetica Neue"/>
                <a:cs typeface="Helvetica Neue"/>
              </a:rPr>
              <a:t> </a:t>
            </a:r>
            <a:r>
              <a:rPr lang="es-ES" sz="550" spc="5" dirty="0">
                <a:latin typeface="Helvetica Neue"/>
                <a:cs typeface="Helvetica Neue"/>
              </a:rPr>
              <a:t>de</a:t>
            </a:r>
            <a:r>
              <a:rPr lang="es-ES" sz="550" spc="15" dirty="0">
                <a:latin typeface="Helvetica Neue"/>
                <a:cs typeface="Helvetica Neue"/>
              </a:rPr>
              <a:t> </a:t>
            </a:r>
            <a:r>
              <a:rPr lang="es-ES" sz="550" spc="5" dirty="0">
                <a:latin typeface="Helvetica Neue"/>
                <a:cs typeface="Helvetica Neue"/>
              </a:rPr>
              <a:t>su</a:t>
            </a:r>
            <a:endParaRPr lang="es-ES" sz="550" dirty="0">
              <a:latin typeface="Helvetica Neue"/>
              <a:cs typeface="Helvetica Neue"/>
            </a:endParaRPr>
          </a:p>
          <a:p>
            <a:pPr marL="36000">
              <a:lnSpc>
                <a:spcPct val="100000"/>
              </a:lnSpc>
              <a:tabLst>
                <a:tab pos="1626870" algn="l"/>
              </a:tabLst>
            </a:pPr>
            <a:r>
              <a:rPr lang="es-ES" sz="550" spc="10" dirty="0">
                <a:latin typeface="Helvetica Neue"/>
                <a:cs typeface="Helvetica Neue"/>
              </a:rPr>
              <a:t>empresa</a:t>
            </a:r>
            <a:r>
              <a:rPr lang="es-ES" sz="550" spc="5" dirty="0">
                <a:latin typeface="Helvetica Neue"/>
                <a:cs typeface="Helvetica Neue"/>
              </a:rPr>
              <a:t> contacte</a:t>
            </a:r>
            <a:r>
              <a:rPr lang="es-ES" sz="550" dirty="0">
                <a:latin typeface="Helvetica Neue"/>
                <a:cs typeface="Helvetica Neue"/>
              </a:rPr>
              <a:t> </a:t>
            </a:r>
            <a:r>
              <a:rPr lang="es-ES" sz="500" spc="5" dirty="0">
                <a:latin typeface="Helvetica Neue"/>
                <a:cs typeface="Helvetica Neue"/>
              </a:rPr>
              <a:t>con:</a:t>
            </a:r>
            <a:endParaRPr lang="en-GB" sz="500" dirty="0"/>
          </a:p>
        </p:txBody>
      </p:sp>
      <p:sp>
        <p:nvSpPr>
          <p:cNvPr id="24" name="Rectangle 84">
            <a:extLst>
              <a:ext uri="{FF2B5EF4-FFF2-40B4-BE49-F238E27FC236}">
                <a16:creationId xmlns:a16="http://schemas.microsoft.com/office/drawing/2014/main" id="{4BC3C184-534C-1F1C-9164-083A91782B9F}"/>
              </a:ext>
            </a:extLst>
          </p:cNvPr>
          <p:cNvSpPr/>
          <p:nvPr userDrawn="1"/>
        </p:nvSpPr>
        <p:spPr>
          <a:xfrm>
            <a:off x="5771751" y="9796733"/>
            <a:ext cx="1558860" cy="35157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6000">
              <a:lnSpc>
                <a:spcPct val="100000"/>
              </a:lnSpc>
              <a:tabLst>
                <a:tab pos="1626870" algn="l"/>
              </a:tabLst>
            </a:pPr>
            <a:r>
              <a:rPr lang="es-ES" sz="550" spc="5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Ventana Global</a:t>
            </a:r>
          </a:p>
          <a:p>
            <a:pPr marL="36000">
              <a:tabLst>
                <a:tab pos="1626870" algn="l"/>
              </a:tabLst>
            </a:pPr>
            <a:r>
              <a:rPr lang="pt" sz="5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913 497 100 (L-J 9 a 17 </a:t>
            </a:r>
            <a:r>
              <a:rPr lang="pt" sz="55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</a:t>
            </a:r>
            <a:r>
              <a:rPr lang="pt" sz="5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; V 9 a 15 </a:t>
            </a:r>
            <a:r>
              <a:rPr lang="pt" sz="55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</a:t>
            </a:r>
            <a:r>
              <a:rPr lang="pt" sz="5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  <a:p>
            <a:pPr marL="36000">
              <a:tabLst>
                <a:tab pos="1626870" algn="l"/>
              </a:tabLst>
            </a:pPr>
            <a:r>
              <a:rPr lang="es-ES" sz="550" spc="5" dirty="0">
                <a:solidFill>
                  <a:srgbClr val="ED2E24"/>
                </a:solidFill>
                <a:latin typeface="Helvetica Neue"/>
                <a:cs typeface="Helvetica Neue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informacion@icex.es</a:t>
            </a:r>
            <a:endParaRPr lang="es-ES" sz="550" dirty="0">
              <a:solidFill>
                <a:srgbClr val="ED2E24"/>
              </a:solidFill>
              <a:latin typeface="Helvetica Neue"/>
              <a:cs typeface="Helvetica Neue"/>
            </a:endParaRPr>
          </a:p>
          <a:p>
            <a:pPr marL="36000">
              <a:tabLst>
                <a:tab pos="1626870" algn="l"/>
              </a:tabLst>
            </a:pPr>
            <a:r>
              <a:rPr lang="es-ES" sz="550" spc="5" dirty="0">
                <a:solidFill>
                  <a:srgbClr val="ED2E24"/>
                </a:solidFill>
                <a:latin typeface="Helvetica Neue"/>
                <a:cs typeface="Helvetica Neue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www.icex.es</a:t>
            </a:r>
            <a:endParaRPr lang="pt" sz="550" dirty="0">
              <a:solidFill>
                <a:srgbClr val="ED2E24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6000">
              <a:lnSpc>
                <a:spcPct val="100000"/>
              </a:lnSpc>
              <a:tabLst>
                <a:tab pos="1626870" algn="l"/>
              </a:tabLst>
            </a:pPr>
            <a:endParaRPr lang="en-GB" sz="5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77291" y="970656"/>
            <a:ext cx="6407150" cy="0"/>
          </a:xfrm>
          <a:custGeom>
            <a:avLst/>
            <a:gdLst/>
            <a:ahLst/>
            <a:cxnLst/>
            <a:rect l="l" t="t" r="r" b="b"/>
            <a:pathLst>
              <a:path w="6407150">
                <a:moveTo>
                  <a:pt x="0" y="0"/>
                </a:moveTo>
                <a:lnTo>
                  <a:pt x="6406705" y="0"/>
                </a:lnTo>
              </a:path>
            </a:pathLst>
          </a:custGeom>
          <a:ln w="25400">
            <a:solidFill>
              <a:srgbClr val="E41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2" r:id="rId3"/>
    <p:sldLayoutId id="2147483663" r:id="rId4"/>
    <p:sldLayoutId id="214748366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olonia.oficinascomerciales.e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08154" y="1621535"/>
            <a:ext cx="7600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1200" dirty="0">
                <a:solidFill>
                  <a:srgbClr val="E41F13"/>
                </a:solidFill>
                <a:latin typeface="HelveticaNeue-Light"/>
                <a:cs typeface="HelveticaNeue-Light"/>
              </a:rPr>
              <a:t>2023</a:t>
            </a:r>
            <a:endParaRPr sz="1200" dirty="0">
              <a:latin typeface="HelveticaNeue-Light"/>
              <a:cs typeface="HelveticaNeue-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3357" y="1007292"/>
            <a:ext cx="3992245" cy="1029193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420"/>
              </a:spcBef>
            </a:pPr>
            <a:r>
              <a:rPr b="1" spc="10" dirty="0">
                <a:solidFill>
                  <a:srgbClr val="E41F13"/>
                </a:solidFill>
                <a:latin typeface="Helvetica Neue"/>
                <a:cs typeface="Helvetica Neue"/>
              </a:rPr>
              <a:t>EL </a:t>
            </a:r>
            <a:r>
              <a:rPr b="1" spc="5" dirty="0">
                <a:solidFill>
                  <a:srgbClr val="E41F13"/>
                </a:solidFill>
                <a:latin typeface="Helvetica Neue"/>
                <a:cs typeface="Helvetica Neue"/>
              </a:rPr>
              <a:t>MERCADO DE</a:t>
            </a:r>
            <a:r>
              <a:rPr lang="es-ES" b="1" spc="5" dirty="0">
                <a:solidFill>
                  <a:srgbClr val="E41F13"/>
                </a:solidFill>
                <a:latin typeface="Helvetica Neue"/>
                <a:cs typeface="Helvetica Neue"/>
              </a:rPr>
              <a:t> LA</a:t>
            </a:r>
            <a:r>
              <a:rPr b="1" spc="5" dirty="0">
                <a:solidFill>
                  <a:srgbClr val="E41F13"/>
                </a:solidFill>
                <a:latin typeface="Helvetica Neue"/>
                <a:cs typeface="Helvetica Neue"/>
              </a:rPr>
              <a:t> </a:t>
            </a:r>
            <a:r>
              <a:rPr lang="es-ES" b="1" spc="-5" dirty="0">
                <a:solidFill>
                  <a:srgbClr val="E41F13"/>
                </a:solidFill>
                <a:latin typeface="Helvetica Neue"/>
                <a:cs typeface="Helvetica Neue"/>
              </a:rPr>
              <a:t>INFRAESTRUCTURA FERROVIARIA </a:t>
            </a:r>
            <a:r>
              <a:rPr b="1" spc="10" dirty="0">
                <a:solidFill>
                  <a:srgbClr val="E41F13"/>
                </a:solidFill>
                <a:latin typeface="Helvetica Neue"/>
                <a:cs typeface="Helvetica Neue"/>
              </a:rPr>
              <a:t>EN</a:t>
            </a:r>
            <a:r>
              <a:rPr b="1" spc="85" dirty="0">
                <a:solidFill>
                  <a:srgbClr val="E41F13"/>
                </a:solidFill>
                <a:latin typeface="Helvetica Neue"/>
                <a:cs typeface="Helvetica Neue"/>
              </a:rPr>
              <a:t> </a:t>
            </a:r>
            <a:r>
              <a:rPr lang="es-ES" b="1" spc="-20" dirty="0">
                <a:solidFill>
                  <a:srgbClr val="E41F13"/>
                </a:solidFill>
                <a:latin typeface="Helvetica Neue"/>
                <a:cs typeface="Helvetica Neue"/>
              </a:rPr>
              <a:t>POLONIA</a:t>
            </a:r>
            <a:endParaRPr dirty="0">
              <a:latin typeface="Helvetica Neue"/>
              <a:cs typeface="Helvetica Neu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7291" y="970656"/>
            <a:ext cx="6407150" cy="0"/>
          </a:xfrm>
          <a:custGeom>
            <a:avLst/>
            <a:gdLst/>
            <a:ahLst/>
            <a:cxnLst/>
            <a:rect l="l" t="t" r="r" b="b"/>
            <a:pathLst>
              <a:path w="6407150">
                <a:moveTo>
                  <a:pt x="0" y="0"/>
                </a:moveTo>
                <a:lnTo>
                  <a:pt x="6406705" y="0"/>
                </a:lnTo>
              </a:path>
            </a:pathLst>
          </a:custGeom>
          <a:ln w="25400">
            <a:solidFill>
              <a:srgbClr val="E41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55124" y="511592"/>
            <a:ext cx="3644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200" dirty="0">
                <a:solidFill>
                  <a:srgbClr val="4A4A49"/>
                </a:solidFill>
                <a:latin typeface="HelveticaNeue-Light"/>
                <a:cs typeface="HelveticaNeue-Light"/>
              </a:rPr>
              <a:t>2023</a:t>
            </a:r>
            <a:endParaRPr sz="1200" dirty="0">
              <a:latin typeface="HelveticaNeue-Light"/>
              <a:cs typeface="HelveticaNeue-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34983" y="557312"/>
            <a:ext cx="1162050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5" dirty="0">
                <a:solidFill>
                  <a:srgbClr val="E41F13"/>
                </a:solidFill>
                <a:latin typeface="Helvetica Neue"/>
                <a:cs typeface="Helvetica Neue"/>
              </a:rPr>
              <a:t>RESUMEN</a:t>
            </a:r>
            <a:r>
              <a:rPr sz="850" spc="-50" dirty="0">
                <a:solidFill>
                  <a:srgbClr val="E41F13"/>
                </a:solidFill>
                <a:latin typeface="Helvetica Neue"/>
                <a:cs typeface="Helvetica Neue"/>
              </a:rPr>
              <a:t> </a:t>
            </a:r>
            <a:r>
              <a:rPr sz="850" spc="-5" dirty="0">
                <a:solidFill>
                  <a:srgbClr val="E41F13"/>
                </a:solidFill>
                <a:latin typeface="Helvetica Neue"/>
                <a:cs typeface="Helvetica Neue"/>
              </a:rPr>
              <a:t>EJECUTIVO</a:t>
            </a:r>
            <a:endParaRPr sz="850">
              <a:latin typeface="Helvetica Neue"/>
              <a:cs typeface="Helvetica Neu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6003" y="368588"/>
            <a:ext cx="408305" cy="408940"/>
          </a:xfrm>
          <a:custGeom>
            <a:avLst/>
            <a:gdLst/>
            <a:ahLst/>
            <a:cxnLst/>
            <a:rect l="l" t="t" r="r" b="b"/>
            <a:pathLst>
              <a:path w="408305" h="408940">
                <a:moveTo>
                  <a:pt x="203733" y="0"/>
                </a:moveTo>
                <a:lnTo>
                  <a:pt x="157066" y="5396"/>
                </a:lnTo>
                <a:lnTo>
                  <a:pt x="114201" y="20772"/>
                </a:lnTo>
                <a:lnTo>
                  <a:pt x="76371" y="44906"/>
                </a:lnTo>
                <a:lnTo>
                  <a:pt x="44804" y="76579"/>
                </a:lnTo>
                <a:lnTo>
                  <a:pt x="20733" y="114570"/>
                </a:lnTo>
                <a:lnTo>
                  <a:pt x="5388" y="157658"/>
                </a:lnTo>
                <a:lnTo>
                  <a:pt x="0" y="204622"/>
                </a:lnTo>
                <a:lnTo>
                  <a:pt x="5388" y="251337"/>
                </a:lnTo>
                <a:lnTo>
                  <a:pt x="20733" y="294246"/>
                </a:lnTo>
                <a:lnTo>
                  <a:pt x="44804" y="332117"/>
                </a:lnTo>
                <a:lnTo>
                  <a:pt x="76371" y="363717"/>
                </a:lnTo>
                <a:lnTo>
                  <a:pt x="114201" y="387815"/>
                </a:lnTo>
                <a:lnTo>
                  <a:pt x="157066" y="403177"/>
                </a:lnTo>
                <a:lnTo>
                  <a:pt x="203733" y="408571"/>
                </a:lnTo>
                <a:lnTo>
                  <a:pt x="250655" y="403177"/>
                </a:lnTo>
                <a:lnTo>
                  <a:pt x="293712" y="387815"/>
                </a:lnTo>
                <a:lnTo>
                  <a:pt x="331683" y="363717"/>
                </a:lnTo>
                <a:lnTo>
                  <a:pt x="363343" y="332117"/>
                </a:lnTo>
                <a:lnTo>
                  <a:pt x="387471" y="294246"/>
                </a:lnTo>
                <a:lnTo>
                  <a:pt x="402845" y="251337"/>
                </a:lnTo>
                <a:lnTo>
                  <a:pt x="408241" y="204622"/>
                </a:lnTo>
                <a:lnTo>
                  <a:pt x="402845" y="157658"/>
                </a:lnTo>
                <a:lnTo>
                  <a:pt x="387471" y="114570"/>
                </a:lnTo>
                <a:lnTo>
                  <a:pt x="363343" y="76579"/>
                </a:lnTo>
                <a:lnTo>
                  <a:pt x="331683" y="44906"/>
                </a:lnTo>
                <a:lnTo>
                  <a:pt x="293712" y="20772"/>
                </a:lnTo>
                <a:lnTo>
                  <a:pt x="250655" y="5396"/>
                </a:lnTo>
                <a:lnTo>
                  <a:pt x="203733" y="0"/>
                </a:lnTo>
                <a:close/>
              </a:path>
            </a:pathLst>
          </a:custGeom>
          <a:solidFill>
            <a:srgbClr val="E31F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5209" y="450870"/>
            <a:ext cx="285115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b="1" spc="5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5048" y="442337"/>
            <a:ext cx="738505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935"/>
              </a:lnSpc>
              <a:spcBef>
                <a:spcPts val="130"/>
              </a:spcBef>
            </a:pPr>
            <a:r>
              <a:rPr sz="800" spc="15" dirty="0">
                <a:solidFill>
                  <a:srgbClr val="E31F12"/>
                </a:solidFill>
                <a:latin typeface="Arial"/>
                <a:cs typeface="Arial"/>
              </a:rPr>
              <a:t>ESTUDIO</a:t>
            </a:r>
            <a:endParaRPr sz="800" dirty="0">
              <a:latin typeface="Arial"/>
              <a:cs typeface="Arial"/>
            </a:endParaRPr>
          </a:p>
          <a:p>
            <a:pPr marL="12700">
              <a:lnSpc>
                <a:spcPts val="935"/>
              </a:lnSpc>
            </a:pPr>
            <a:r>
              <a:rPr sz="800" spc="15" dirty="0">
                <a:solidFill>
                  <a:srgbClr val="E31F12"/>
                </a:solidFill>
                <a:latin typeface="Arial"/>
                <a:cs typeface="Arial"/>
              </a:rPr>
              <a:t>DE</a:t>
            </a:r>
            <a:r>
              <a:rPr sz="800" spc="-60" dirty="0">
                <a:solidFill>
                  <a:srgbClr val="E31F12"/>
                </a:solidFill>
                <a:latin typeface="Arial"/>
                <a:cs typeface="Arial"/>
              </a:rPr>
              <a:t> </a:t>
            </a:r>
            <a:r>
              <a:rPr sz="800" spc="20" dirty="0">
                <a:solidFill>
                  <a:srgbClr val="E31F12"/>
                </a:solidFill>
                <a:latin typeface="Arial"/>
                <a:cs typeface="Arial"/>
              </a:rPr>
              <a:t>MERCADO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21762" y="419399"/>
            <a:ext cx="0" cy="302895"/>
          </a:xfrm>
          <a:custGeom>
            <a:avLst/>
            <a:gdLst/>
            <a:ahLst/>
            <a:cxnLst/>
            <a:rect l="l" t="t" r="r" b="b"/>
            <a:pathLst>
              <a:path h="302895">
                <a:moveTo>
                  <a:pt x="0" y="302895"/>
                </a:moveTo>
                <a:lnTo>
                  <a:pt x="0" y="0"/>
                </a:lnTo>
              </a:path>
            </a:pathLst>
          </a:custGeom>
          <a:ln w="9525">
            <a:solidFill>
              <a:srgbClr val="E41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588263"/>
              </p:ext>
            </p:extLst>
          </p:nvPr>
        </p:nvGraphicFramePr>
        <p:xfrm>
          <a:off x="575995" y="2037562"/>
          <a:ext cx="6407148" cy="435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9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9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9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5900">
                <a:tc gridSpan="4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Helvetica Neue"/>
                          <a:cs typeface="Helvetica Neue"/>
                        </a:rPr>
                        <a:t>Definición del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Helvetica Neue"/>
                          <a:cs typeface="Helvetica Neue"/>
                        </a:rPr>
                        <a:t>sector</a:t>
                      </a:r>
                      <a:endParaRPr sz="1000" dirty="0">
                        <a:latin typeface="Helvetica Neue"/>
                        <a:cs typeface="Helvetica Neue"/>
                      </a:endParaRPr>
                    </a:p>
                  </a:txBody>
                  <a:tcPr marL="0" marR="0" marT="36830" marB="0">
                    <a:solidFill>
                      <a:srgbClr val="E41F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ts val="755"/>
                        </a:lnSpc>
                      </a:pPr>
                      <a:r>
                        <a:rPr sz="700" b="1" spc="-5" dirty="0">
                          <a:solidFill>
                            <a:srgbClr val="414248"/>
                          </a:solidFill>
                          <a:latin typeface="Helvetica Neue"/>
                          <a:cs typeface="Helvetica Neue"/>
                        </a:rPr>
                        <a:t>Productos</a:t>
                      </a:r>
                      <a:endParaRPr sz="700" dirty="0">
                        <a:latin typeface="Helvetica Neue"/>
                        <a:cs typeface="Helvetica Neue"/>
                      </a:endParaRPr>
                    </a:p>
                  </a:txBody>
                  <a:tcPr marL="0" marR="0" marT="1905" marB="0">
                    <a:solidFill>
                      <a:srgbClr val="EDEC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50" dirty="0">
                        <a:latin typeface="Times New Roman"/>
                        <a:cs typeface="Times New Roman"/>
                      </a:endParaRPr>
                    </a:p>
                    <a:p>
                      <a:pPr marL="309245">
                        <a:lnSpc>
                          <a:spcPts val="770"/>
                        </a:lnSpc>
                      </a:pPr>
                      <a:r>
                        <a:rPr lang="es-ES" sz="700" spc="-5" dirty="0">
                          <a:latin typeface="Helvetica Neue"/>
                          <a:cs typeface="Helvetica Neue"/>
                        </a:rPr>
                        <a:t>Infraestructura ferroviaria</a:t>
                      </a:r>
                      <a:endParaRPr sz="700" dirty="0">
                        <a:latin typeface="Helvetica Neue"/>
                        <a:cs typeface="Helvetica Neue"/>
                      </a:endParaRPr>
                    </a:p>
                  </a:txBody>
                  <a:tcPr marL="0" marR="0" marT="0" marB="0">
                    <a:solidFill>
                      <a:srgbClr val="EDEC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50" dirty="0">
                        <a:latin typeface="Times New Roman"/>
                        <a:cs typeface="Times New Roman"/>
                      </a:endParaRPr>
                    </a:p>
                    <a:p>
                      <a:pPr marL="194310">
                        <a:lnSpc>
                          <a:spcPts val="755"/>
                        </a:lnSpc>
                      </a:pPr>
                      <a:r>
                        <a:rPr sz="700" b="1" dirty="0">
                          <a:solidFill>
                            <a:srgbClr val="414248"/>
                          </a:solidFill>
                          <a:latin typeface="Helvetica Neue"/>
                          <a:cs typeface="Helvetica Neue"/>
                        </a:rPr>
                        <a:t>Principales</a:t>
                      </a:r>
                      <a:r>
                        <a:rPr sz="700" b="1" spc="-15" dirty="0">
                          <a:solidFill>
                            <a:srgbClr val="414248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sz="700" b="1" spc="-5" dirty="0">
                          <a:solidFill>
                            <a:srgbClr val="414248"/>
                          </a:solidFill>
                          <a:latin typeface="Helvetica Neue"/>
                          <a:cs typeface="Helvetica Neue"/>
                        </a:rPr>
                        <a:t>regiones</a:t>
                      </a:r>
                      <a:endParaRPr sz="700" dirty="0">
                        <a:latin typeface="Helvetica Neue"/>
                        <a:cs typeface="Helvetica Neue"/>
                      </a:endParaRPr>
                    </a:p>
                  </a:txBody>
                  <a:tcPr marL="0" marR="0" marT="1905" marB="0">
                    <a:solidFill>
                      <a:srgbClr val="EDEC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50" dirty="0">
                        <a:latin typeface="Times New Roman"/>
                        <a:cs typeface="Times New Roman"/>
                      </a:endParaRPr>
                    </a:p>
                    <a:p>
                      <a:pPr marL="77470">
                        <a:lnSpc>
                          <a:spcPts val="770"/>
                        </a:lnSpc>
                      </a:pPr>
                      <a:r>
                        <a:rPr lang="es-ES" sz="700" dirty="0">
                          <a:latin typeface="Helvetica Neue"/>
                          <a:cs typeface="Helvetica Neue"/>
                        </a:rPr>
                        <a:t>Polonia</a:t>
                      </a:r>
                      <a:endParaRPr sz="700" dirty="0">
                        <a:latin typeface="Helvetica Neue"/>
                        <a:cs typeface="Helvetica Neue"/>
                      </a:endParaRPr>
                    </a:p>
                  </a:txBody>
                  <a:tcPr marL="0" marR="0" marT="0" marB="0">
                    <a:solidFill>
                      <a:srgbClr val="ED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" name="object 51"/>
          <p:cNvSpPr txBox="1"/>
          <p:nvPr/>
        </p:nvSpPr>
        <p:spPr>
          <a:xfrm>
            <a:off x="524462" y="2712643"/>
            <a:ext cx="6405245" cy="191078"/>
          </a:xfrm>
          <a:prstGeom prst="rect">
            <a:avLst/>
          </a:prstGeom>
          <a:solidFill>
            <a:srgbClr val="E41F13"/>
          </a:solidFill>
        </p:spPr>
        <p:txBody>
          <a:bodyPr vert="horz" wrap="square" lIns="0" tIns="36830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290"/>
              </a:spcBef>
            </a:pPr>
            <a:r>
              <a:rPr lang="es-ES" sz="1000" b="1" spc="-5" dirty="0">
                <a:solidFill>
                  <a:srgbClr val="FFFFFF"/>
                </a:solidFill>
                <a:latin typeface="Helvetica Neue"/>
                <a:cs typeface="Helvetica Neue"/>
              </a:rPr>
              <a:t>Situación actual</a:t>
            </a:r>
            <a:endParaRPr sz="1000" dirty="0">
              <a:latin typeface="Helvetica Neue"/>
              <a:cs typeface="Helvetica Neue"/>
            </a:endParaRPr>
          </a:p>
        </p:txBody>
      </p:sp>
      <p:sp>
        <p:nvSpPr>
          <p:cNvPr id="17" name="object 51">
            <a:extLst>
              <a:ext uri="{FF2B5EF4-FFF2-40B4-BE49-F238E27FC236}">
                <a16:creationId xmlns:a16="http://schemas.microsoft.com/office/drawing/2014/main" id="{34861AEB-CB78-F7A1-EE8B-D8018BD241A0}"/>
              </a:ext>
            </a:extLst>
          </p:cNvPr>
          <p:cNvSpPr txBox="1"/>
          <p:nvPr/>
        </p:nvSpPr>
        <p:spPr>
          <a:xfrm>
            <a:off x="507675" y="6034656"/>
            <a:ext cx="6405245" cy="191078"/>
          </a:xfrm>
          <a:prstGeom prst="rect">
            <a:avLst/>
          </a:prstGeom>
          <a:solidFill>
            <a:srgbClr val="E41F13"/>
          </a:solidFill>
        </p:spPr>
        <p:txBody>
          <a:bodyPr vert="horz" wrap="square" lIns="0" tIns="36830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290"/>
              </a:spcBef>
            </a:pPr>
            <a:r>
              <a:rPr lang="es-ES" sz="1000" b="1" spc="-5" dirty="0">
                <a:solidFill>
                  <a:srgbClr val="FFFFFF"/>
                </a:solidFill>
                <a:latin typeface="Helvetica Neue"/>
                <a:cs typeface="Helvetica Neue"/>
              </a:rPr>
              <a:t>Principales competidores</a:t>
            </a:r>
            <a:endParaRPr sz="1000" dirty="0">
              <a:latin typeface="Helvetica Neue"/>
              <a:cs typeface="Helvetica Neue"/>
            </a:endParaRPr>
          </a:p>
        </p:txBody>
      </p:sp>
      <p:sp>
        <p:nvSpPr>
          <p:cNvPr id="20" name="object 105">
            <a:extLst>
              <a:ext uri="{FF2B5EF4-FFF2-40B4-BE49-F238E27FC236}">
                <a16:creationId xmlns:a16="http://schemas.microsoft.com/office/drawing/2014/main" id="{848AF278-B6CC-1889-BDAE-E4E69ECE8383}"/>
              </a:ext>
            </a:extLst>
          </p:cNvPr>
          <p:cNvSpPr txBox="1"/>
          <p:nvPr/>
        </p:nvSpPr>
        <p:spPr>
          <a:xfrm>
            <a:off x="518029" y="6401574"/>
            <a:ext cx="4041140" cy="12618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3345" algn="just">
              <a:lnSpc>
                <a:spcPct val="100000"/>
              </a:lnSpc>
              <a:spcBef>
                <a:spcPts val="100"/>
              </a:spcBef>
              <a:buChar char="·"/>
              <a:tabLst>
                <a:tab pos="62230" algn="l"/>
              </a:tabLst>
            </a:pPr>
            <a:r>
              <a:rPr lang="es-ES" sz="700" b="1" dirty="0" err="1">
                <a:solidFill>
                  <a:srgbClr val="FF0000"/>
                </a:solidFill>
                <a:latin typeface="Helvetica Neue"/>
                <a:cs typeface="Helvetica Neue"/>
              </a:rPr>
              <a:t>Track</a:t>
            </a:r>
            <a:r>
              <a:rPr lang="es-ES" sz="700" b="1" dirty="0">
                <a:solidFill>
                  <a:srgbClr val="FF0000"/>
                </a:solidFill>
                <a:latin typeface="Helvetica Neue"/>
                <a:cs typeface="Helvetica Neue"/>
              </a:rPr>
              <a:t> </a:t>
            </a:r>
            <a:r>
              <a:rPr lang="es-ES" sz="700" b="1" dirty="0" err="1">
                <a:solidFill>
                  <a:srgbClr val="FF0000"/>
                </a:solidFill>
                <a:latin typeface="Helvetica Neue"/>
                <a:cs typeface="Helvetica Neue"/>
              </a:rPr>
              <a:t>Tec</a:t>
            </a:r>
            <a:r>
              <a:rPr lang="es-ES" sz="700" b="1" dirty="0">
                <a:solidFill>
                  <a:srgbClr val="FF0000"/>
                </a:solidFill>
                <a:latin typeface="Helvetica Neue"/>
                <a:cs typeface="Helvetica Neue"/>
              </a:rPr>
              <a:t> </a:t>
            </a:r>
            <a:r>
              <a:rPr lang="es-ES" sz="700" dirty="0">
                <a:solidFill>
                  <a:srgbClr val="414248"/>
                </a:solidFill>
                <a:latin typeface="Helvetica Neue"/>
                <a:cs typeface="Helvetica Neue"/>
              </a:rPr>
              <a:t>es el mayor proveedor de componentes para el mantenimiento y reparación de las vías ferroviarias</a:t>
            </a:r>
          </a:p>
          <a:p>
            <a:pPr marL="12700" marR="93345" algn="just">
              <a:lnSpc>
                <a:spcPct val="100000"/>
              </a:lnSpc>
              <a:spcBef>
                <a:spcPts val="100"/>
              </a:spcBef>
              <a:buChar char="·"/>
              <a:tabLst>
                <a:tab pos="62230" algn="l"/>
              </a:tabLst>
            </a:pPr>
            <a:r>
              <a:rPr lang="es-ES" sz="700" b="1" dirty="0" err="1">
                <a:solidFill>
                  <a:srgbClr val="FF0000"/>
                </a:solidFill>
                <a:latin typeface="Helvetica Neue"/>
                <a:cs typeface="Helvetica Neue"/>
              </a:rPr>
              <a:t>Trackja</a:t>
            </a:r>
            <a:r>
              <a:rPr lang="es-ES" sz="700" dirty="0">
                <a:solidFill>
                  <a:srgbClr val="414248"/>
                </a:solidFill>
                <a:latin typeface="Helvetica Neue"/>
                <a:cs typeface="Helvetica Neue"/>
              </a:rPr>
              <a:t>: es una empresa especializada en la construcción y montaje de infraestructuras de transporte ferroviario.</a:t>
            </a:r>
          </a:p>
          <a:p>
            <a:pPr marL="12700" marR="93345" algn="just">
              <a:lnSpc>
                <a:spcPct val="100000"/>
              </a:lnSpc>
              <a:spcBef>
                <a:spcPts val="100"/>
              </a:spcBef>
              <a:buChar char="·"/>
              <a:tabLst>
                <a:tab pos="62230" algn="l"/>
              </a:tabLst>
            </a:pPr>
            <a:r>
              <a:rPr lang="es-ES" sz="700" b="1" dirty="0" err="1">
                <a:solidFill>
                  <a:srgbClr val="FF0000"/>
                </a:solidFill>
                <a:latin typeface="Helvetica Neue"/>
                <a:cs typeface="Helvetica Neue"/>
              </a:rPr>
              <a:t>Torpol</a:t>
            </a:r>
            <a:r>
              <a:rPr lang="es-ES" sz="700" b="1" dirty="0">
                <a:solidFill>
                  <a:srgbClr val="FF0000"/>
                </a:solidFill>
                <a:latin typeface="Helvetica Neue"/>
                <a:cs typeface="Helvetica Neue"/>
              </a:rPr>
              <a:t>: </a:t>
            </a:r>
            <a:r>
              <a:rPr lang="es-ES" sz="700" dirty="0">
                <a:solidFill>
                  <a:srgbClr val="414248"/>
                </a:solidFill>
                <a:latin typeface="Helvetica Neue"/>
                <a:cs typeface="Helvetica Neue"/>
              </a:rPr>
              <a:t>empresa que se dedica a la construcción, modernización y renovación de la infraestructura </a:t>
            </a:r>
            <a:r>
              <a:rPr lang="es-ES" sz="700" dirty="0" err="1">
                <a:solidFill>
                  <a:srgbClr val="414248"/>
                </a:solidFill>
                <a:latin typeface="Helvetica Neue"/>
                <a:cs typeface="Helvetica Neue"/>
              </a:rPr>
              <a:t>ferroviara</a:t>
            </a:r>
            <a:r>
              <a:rPr lang="es-ES" sz="700" dirty="0">
                <a:solidFill>
                  <a:srgbClr val="414248"/>
                </a:solidFill>
                <a:latin typeface="Helvetica Neue"/>
                <a:cs typeface="Helvetica Neue"/>
              </a:rPr>
              <a:t>. </a:t>
            </a:r>
          </a:p>
          <a:p>
            <a:pPr marL="12700" marR="93345" algn="just">
              <a:lnSpc>
                <a:spcPct val="100000"/>
              </a:lnSpc>
              <a:spcBef>
                <a:spcPts val="100"/>
              </a:spcBef>
              <a:buChar char="·"/>
              <a:tabLst>
                <a:tab pos="62230" algn="l"/>
              </a:tabLst>
            </a:pPr>
            <a:r>
              <a:rPr lang="es-ES" sz="700" b="1" dirty="0">
                <a:solidFill>
                  <a:srgbClr val="FF0000"/>
                </a:solidFill>
                <a:latin typeface="Helvetica Neue"/>
                <a:cs typeface="Helvetica Neue"/>
              </a:rPr>
              <a:t>Grupa ZUE </a:t>
            </a:r>
            <a:r>
              <a:rPr lang="es-ES" sz="700" dirty="0">
                <a:solidFill>
                  <a:srgbClr val="414248"/>
                </a:solidFill>
                <a:latin typeface="Helvetica Neue"/>
                <a:cs typeface="Helvetica Neue"/>
              </a:rPr>
              <a:t>se enfoca en el diseño y ejecución de sistemas integrales para la construcción y modernización de líneas de tranvía y ferrocarril, así como su infraestructura. </a:t>
            </a:r>
          </a:p>
          <a:p>
            <a:pPr marL="12700" marR="93345" algn="just">
              <a:lnSpc>
                <a:spcPct val="100000"/>
              </a:lnSpc>
              <a:spcBef>
                <a:spcPts val="100"/>
              </a:spcBef>
              <a:buChar char="·"/>
              <a:tabLst>
                <a:tab pos="62230" algn="l"/>
              </a:tabLst>
            </a:pPr>
            <a:r>
              <a:rPr lang="es-ES" sz="700" b="1" dirty="0" err="1">
                <a:solidFill>
                  <a:srgbClr val="FF0000"/>
                </a:solidFill>
                <a:latin typeface="Helvetica Neue"/>
                <a:cs typeface="Helvetica Neue"/>
              </a:rPr>
              <a:t>Budimex</a:t>
            </a:r>
            <a:r>
              <a:rPr lang="es-ES" sz="700" dirty="0">
                <a:solidFill>
                  <a:srgbClr val="414248"/>
                </a:solidFill>
                <a:latin typeface="Helvetica Neue"/>
                <a:cs typeface="Helvetica Neue"/>
              </a:rPr>
              <a:t> opera en el sector de infraestructuras de transporte y movilidad, así como en el sector energético. Ferrovial cuenta con una participación mayoritaria desde el 2000</a:t>
            </a:r>
          </a:p>
          <a:p>
            <a:pPr marL="12700" marR="93345" algn="just">
              <a:lnSpc>
                <a:spcPct val="100000"/>
              </a:lnSpc>
              <a:spcBef>
                <a:spcPts val="100"/>
              </a:spcBef>
              <a:buChar char="·"/>
              <a:tabLst>
                <a:tab pos="62230" algn="l"/>
              </a:tabLst>
            </a:pPr>
            <a:r>
              <a:rPr lang="es-ES" sz="700" b="1" dirty="0" err="1">
                <a:solidFill>
                  <a:srgbClr val="FF0000"/>
                </a:solidFill>
                <a:latin typeface="Helvetica Neue"/>
                <a:cs typeface="Helvetica Neue"/>
              </a:rPr>
              <a:t>Kombud</a:t>
            </a:r>
            <a:r>
              <a:rPr lang="es-ES" sz="700" b="1" dirty="0">
                <a:solidFill>
                  <a:srgbClr val="FF0000"/>
                </a:solidFill>
                <a:latin typeface="Helvetica Neue"/>
                <a:cs typeface="Helvetica Neue"/>
              </a:rPr>
              <a:t> </a:t>
            </a:r>
            <a:r>
              <a:rPr lang="es-ES" sz="700" b="1" dirty="0" err="1">
                <a:solidFill>
                  <a:srgbClr val="FF0000"/>
                </a:solidFill>
                <a:latin typeface="Helvetica Neue"/>
                <a:cs typeface="Helvetica Neue"/>
              </a:rPr>
              <a:t>Group</a:t>
            </a:r>
            <a:r>
              <a:rPr lang="es-ES" sz="700" b="1" dirty="0">
                <a:solidFill>
                  <a:srgbClr val="FF0000"/>
                </a:solidFill>
                <a:latin typeface="Helvetica Neue"/>
                <a:cs typeface="Helvetica Neue"/>
              </a:rPr>
              <a:t> </a:t>
            </a:r>
            <a:r>
              <a:rPr lang="es-ES" sz="700" dirty="0">
                <a:solidFill>
                  <a:srgbClr val="414248"/>
                </a:solidFill>
                <a:latin typeface="Helvetica Neue"/>
                <a:cs typeface="Helvetica Neue"/>
              </a:rPr>
              <a:t>es la empresa líder en Polonia de sistemas de gestión de tráfico ferroviario.</a:t>
            </a:r>
          </a:p>
        </p:txBody>
      </p:sp>
      <p:sp>
        <p:nvSpPr>
          <p:cNvPr id="21" name="object 51">
            <a:extLst>
              <a:ext uri="{FF2B5EF4-FFF2-40B4-BE49-F238E27FC236}">
                <a16:creationId xmlns:a16="http://schemas.microsoft.com/office/drawing/2014/main" id="{315F5ABD-994B-6135-F277-20FA5EF9C0B6}"/>
              </a:ext>
            </a:extLst>
          </p:cNvPr>
          <p:cNvSpPr txBox="1"/>
          <p:nvPr/>
        </p:nvSpPr>
        <p:spPr>
          <a:xfrm>
            <a:off x="514108" y="7951582"/>
            <a:ext cx="6405245" cy="191078"/>
          </a:xfrm>
          <a:prstGeom prst="rect">
            <a:avLst/>
          </a:prstGeom>
          <a:solidFill>
            <a:srgbClr val="E41F13"/>
          </a:solidFill>
        </p:spPr>
        <p:txBody>
          <a:bodyPr vert="horz" wrap="square" lIns="0" tIns="36830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290"/>
              </a:spcBef>
            </a:pPr>
            <a:r>
              <a:rPr lang="es-ES" sz="1000" b="1" spc="-5" dirty="0">
                <a:solidFill>
                  <a:srgbClr val="FFFFFF"/>
                </a:solidFill>
                <a:latin typeface="Helvetica Neue"/>
                <a:cs typeface="Helvetica Neue"/>
              </a:rPr>
              <a:t>Demanda</a:t>
            </a:r>
            <a:endParaRPr sz="1000" dirty="0">
              <a:latin typeface="Helvetica Neue"/>
              <a:cs typeface="Helvetica Neue"/>
            </a:endParaRPr>
          </a:p>
        </p:txBody>
      </p:sp>
      <p:sp>
        <p:nvSpPr>
          <p:cNvPr id="22" name="object 105">
            <a:extLst>
              <a:ext uri="{FF2B5EF4-FFF2-40B4-BE49-F238E27FC236}">
                <a16:creationId xmlns:a16="http://schemas.microsoft.com/office/drawing/2014/main" id="{4D3D9B51-3730-3A75-51F0-DCA09DD61B41}"/>
              </a:ext>
            </a:extLst>
          </p:cNvPr>
          <p:cNvSpPr txBox="1"/>
          <p:nvPr/>
        </p:nvSpPr>
        <p:spPr>
          <a:xfrm>
            <a:off x="534340" y="8224800"/>
            <a:ext cx="3396310" cy="792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3345" algn="just">
              <a:lnSpc>
                <a:spcPct val="100000"/>
              </a:lnSpc>
              <a:spcBef>
                <a:spcPts val="100"/>
              </a:spcBef>
              <a:buChar char="·"/>
              <a:tabLst>
                <a:tab pos="62230" algn="l"/>
              </a:tabLst>
            </a:pPr>
            <a:r>
              <a:rPr lang="es-ES" sz="700" dirty="0">
                <a:latin typeface="Helvetica Neue"/>
                <a:cs typeface="Helvetica Neue"/>
              </a:rPr>
              <a:t>La demanda proviene principalmente del</a:t>
            </a:r>
            <a:r>
              <a:rPr lang="es-ES" sz="700" b="1" dirty="0">
                <a:solidFill>
                  <a:srgbClr val="FF0000"/>
                </a:solidFill>
                <a:latin typeface="Helvetica Neue"/>
                <a:cs typeface="Helvetica Neue"/>
              </a:rPr>
              <a:t> </a:t>
            </a:r>
            <a:r>
              <a:rPr lang="es-ES" sz="700" dirty="0">
                <a:solidFill>
                  <a:srgbClr val="FF0000"/>
                </a:solidFill>
                <a:latin typeface="Helvetica Neue"/>
                <a:cs typeface="Helvetica Neue"/>
              </a:rPr>
              <a:t>sector público:</a:t>
            </a:r>
          </a:p>
          <a:p>
            <a:pPr marL="184150" marR="93345" indent="-171450" algn="just">
              <a:lnSpc>
                <a:spcPct val="100000"/>
              </a:lnSpc>
              <a:spcBef>
                <a:spcPts val="100"/>
              </a:spcBef>
              <a:buFontTx/>
              <a:buChar char="-"/>
              <a:tabLst>
                <a:tab pos="62230" algn="l"/>
              </a:tabLst>
            </a:pPr>
            <a:r>
              <a:rPr lang="es-ES" sz="700" dirty="0">
                <a:latin typeface="Helvetica Neue"/>
                <a:cs typeface="Helvetica Neue"/>
              </a:rPr>
              <a:t>A través de </a:t>
            </a:r>
            <a:r>
              <a:rPr lang="es-ES" sz="700" dirty="0">
                <a:solidFill>
                  <a:srgbClr val="FF0000"/>
                </a:solidFill>
                <a:latin typeface="Helvetica Neue"/>
                <a:cs typeface="Helvetica Neue"/>
              </a:rPr>
              <a:t>PKP PLK</a:t>
            </a:r>
            <a:r>
              <a:rPr lang="es-ES" sz="700" dirty="0">
                <a:latin typeface="Helvetica Neue"/>
                <a:cs typeface="Helvetica Neue"/>
              </a:rPr>
              <a:t> el Estado asigna los estudios preliminares, el diseño y la ingeniería, la provisión de componentes, la construcción y la gestión continua de la infraestructura ferroviaria.</a:t>
            </a:r>
            <a:r>
              <a:rPr lang="es-ES" sz="700" dirty="0">
                <a:solidFill>
                  <a:srgbClr val="FF0000"/>
                </a:solidFill>
                <a:latin typeface="Helvetica Neue"/>
                <a:cs typeface="Helvetica Neue"/>
              </a:rPr>
              <a:t> </a:t>
            </a:r>
          </a:p>
          <a:p>
            <a:pPr marL="184150" marR="93345" indent="-171450" algn="just">
              <a:lnSpc>
                <a:spcPct val="100000"/>
              </a:lnSpc>
              <a:spcBef>
                <a:spcPts val="100"/>
              </a:spcBef>
              <a:buFontTx/>
              <a:buChar char="-"/>
              <a:tabLst>
                <a:tab pos="62230" algn="l"/>
              </a:tabLst>
            </a:pPr>
            <a:r>
              <a:rPr lang="es-ES" sz="700" dirty="0">
                <a:solidFill>
                  <a:srgbClr val="FF0000"/>
                </a:solidFill>
                <a:latin typeface="Helvetica Neue"/>
                <a:cs typeface="Helvetica Neue"/>
              </a:rPr>
              <a:t>La Autoridad Nacional del Transporte (UTK) </a:t>
            </a:r>
            <a:r>
              <a:rPr lang="es-ES" sz="700" dirty="0">
                <a:latin typeface="Helvetica Neue"/>
                <a:cs typeface="Helvetica Neue"/>
              </a:rPr>
              <a:t>es el organismo regulador de la infraestructura ferroviaria. Sus certificaciones son obligatorias para poder comercializar productos y servicios en el sector ferroviario polaco. </a:t>
            </a:r>
          </a:p>
        </p:txBody>
      </p:sp>
      <p:sp>
        <p:nvSpPr>
          <p:cNvPr id="25" name="object 53">
            <a:extLst>
              <a:ext uri="{FF2B5EF4-FFF2-40B4-BE49-F238E27FC236}">
                <a16:creationId xmlns:a16="http://schemas.microsoft.com/office/drawing/2014/main" id="{4C1ABE20-CC01-226E-842D-A05C5A4D4125}"/>
              </a:ext>
            </a:extLst>
          </p:cNvPr>
          <p:cNvSpPr txBox="1"/>
          <p:nvPr/>
        </p:nvSpPr>
        <p:spPr>
          <a:xfrm>
            <a:off x="507674" y="3019240"/>
            <a:ext cx="3422976" cy="2872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900" b="1" dirty="0">
                <a:solidFill>
                  <a:srgbClr val="4A4A49"/>
                </a:solidFill>
                <a:latin typeface="Helvetica Neue"/>
                <a:cs typeface="Helvetica Neue"/>
              </a:rPr>
              <a:t>Mapa de las inversiones en la red ferroviaria en Polonia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800" i="1" dirty="0">
                <a:solidFill>
                  <a:srgbClr val="4A4A49"/>
                </a:solidFill>
                <a:latin typeface="Helvetica Neue"/>
                <a:cs typeface="Helvetica Neue"/>
              </a:rPr>
              <a:t>En verde las inversiones iniciadas. En rojo las inversiones planificadas</a:t>
            </a:r>
            <a:endParaRPr sz="1000" i="1" dirty="0">
              <a:latin typeface="Helvetica Neue"/>
              <a:cs typeface="Helvetica Neue"/>
            </a:endParaRPr>
          </a:p>
        </p:txBody>
      </p:sp>
      <p:pic>
        <p:nvPicPr>
          <p:cNvPr id="26" name="Imagen 25" descr="Mapa&#10;&#10;Descripción generada automáticamente">
            <a:extLst>
              <a:ext uri="{FF2B5EF4-FFF2-40B4-BE49-F238E27FC236}">
                <a16:creationId xmlns:a16="http://schemas.microsoft.com/office/drawing/2014/main" id="{E7C29F48-A301-9B24-C147-803CD1DD94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12304" r="9099" b="6151"/>
          <a:stretch/>
        </p:blipFill>
        <p:spPr bwMode="auto">
          <a:xfrm>
            <a:off x="524462" y="3354175"/>
            <a:ext cx="2598474" cy="2498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object 53">
            <a:extLst>
              <a:ext uri="{FF2B5EF4-FFF2-40B4-BE49-F238E27FC236}">
                <a16:creationId xmlns:a16="http://schemas.microsoft.com/office/drawing/2014/main" id="{451B5533-01C5-2E53-9F16-6E47F52467B6}"/>
              </a:ext>
            </a:extLst>
          </p:cNvPr>
          <p:cNvSpPr txBox="1"/>
          <p:nvPr/>
        </p:nvSpPr>
        <p:spPr>
          <a:xfrm>
            <a:off x="524462" y="5867215"/>
            <a:ext cx="19812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800" i="1" dirty="0">
                <a:solidFill>
                  <a:srgbClr val="4A4A49"/>
                </a:solidFill>
                <a:latin typeface="Helvetica Neue"/>
                <a:cs typeface="Helvetica Neue"/>
              </a:rPr>
              <a:t>Fuente:</a:t>
            </a:r>
            <a:r>
              <a:rPr lang="pl-PL" sz="800" i="1" dirty="0">
                <a:solidFill>
                  <a:srgbClr val="4A4A49"/>
                </a:solidFill>
                <a:latin typeface="Helvetica Neue"/>
                <a:cs typeface="Helvetica Neue"/>
              </a:rPr>
              <a:t>PKP Polskie Linie Kolejowe S.A.</a:t>
            </a:r>
            <a:r>
              <a:rPr lang="es-ES" sz="800" i="1" dirty="0">
                <a:solidFill>
                  <a:srgbClr val="4A4A49"/>
                </a:solidFill>
                <a:latin typeface="Helvetica Neue"/>
                <a:cs typeface="Helvetica Neue"/>
              </a:rPr>
              <a:t> </a:t>
            </a:r>
            <a:endParaRPr sz="1000" i="1" dirty="0">
              <a:latin typeface="Helvetica Neue"/>
              <a:cs typeface="Helvetica Neue"/>
            </a:endParaRPr>
          </a:p>
        </p:txBody>
      </p:sp>
      <p:sp>
        <p:nvSpPr>
          <p:cNvPr id="28" name="object 53">
            <a:extLst>
              <a:ext uri="{FF2B5EF4-FFF2-40B4-BE49-F238E27FC236}">
                <a16:creationId xmlns:a16="http://schemas.microsoft.com/office/drawing/2014/main" id="{6115FBF4-5030-9589-6B67-543847497D3A}"/>
              </a:ext>
            </a:extLst>
          </p:cNvPr>
          <p:cNvSpPr txBox="1"/>
          <p:nvPr/>
        </p:nvSpPr>
        <p:spPr>
          <a:xfrm>
            <a:off x="3920772" y="3020401"/>
            <a:ext cx="3422976" cy="4103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900" b="1" dirty="0">
                <a:solidFill>
                  <a:srgbClr val="4A4A49"/>
                </a:solidFill>
                <a:latin typeface="Helvetica Neue"/>
                <a:cs typeface="Helvetica Neue"/>
              </a:rPr>
              <a:t>Mapa de los corredores ferroviarios presentes en Polonia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800" i="1" dirty="0">
                <a:solidFill>
                  <a:srgbClr val="4A4A49"/>
                </a:solidFill>
                <a:latin typeface="Helvetica Neue"/>
                <a:cs typeface="Helvetica Neue"/>
              </a:rPr>
              <a:t>Azul: corredor Báltico-Adriático. Amarillo: corredor Mar del Norte-Báltico. Naranja: corredor del Ámbar</a:t>
            </a:r>
            <a:endParaRPr sz="1000" i="1" dirty="0">
              <a:latin typeface="Helvetica Neue"/>
              <a:cs typeface="Helvetica Neue"/>
            </a:endParaRPr>
          </a:p>
        </p:txBody>
      </p:sp>
      <p:pic>
        <p:nvPicPr>
          <p:cNvPr id="29" name="Imagen 28" descr="Mapa&#10;&#10;Descripción generada automáticamente">
            <a:extLst>
              <a:ext uri="{FF2B5EF4-FFF2-40B4-BE49-F238E27FC236}">
                <a16:creationId xmlns:a16="http://schemas.microsoft.com/office/drawing/2014/main" id="{4AFAB4E6-64C6-222E-B71A-53DE28160B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644"/>
          <a:stretch/>
        </p:blipFill>
        <p:spPr bwMode="auto">
          <a:xfrm>
            <a:off x="3854450" y="3498388"/>
            <a:ext cx="3240055" cy="22623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object 53">
            <a:extLst>
              <a:ext uri="{FF2B5EF4-FFF2-40B4-BE49-F238E27FC236}">
                <a16:creationId xmlns:a16="http://schemas.microsoft.com/office/drawing/2014/main" id="{1C7568C8-4A05-FF88-D846-194831908937}"/>
              </a:ext>
            </a:extLst>
          </p:cNvPr>
          <p:cNvSpPr txBox="1"/>
          <p:nvPr/>
        </p:nvSpPr>
        <p:spPr>
          <a:xfrm>
            <a:off x="3854450" y="5822628"/>
            <a:ext cx="3177588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800" i="1" dirty="0">
                <a:solidFill>
                  <a:srgbClr val="4A4A49"/>
                </a:solidFill>
                <a:latin typeface="Helvetica Neue"/>
                <a:cs typeface="Helvetica Neue"/>
              </a:rPr>
              <a:t>Fuente:</a:t>
            </a:r>
            <a:r>
              <a:rPr lang="en-US" sz="800" i="1" dirty="0" err="1">
                <a:solidFill>
                  <a:srgbClr val="4A4A49"/>
                </a:solidFill>
                <a:latin typeface="Helvetica Neue"/>
                <a:cs typeface="Helvetica Neue"/>
              </a:rPr>
              <a:t>TENtec,CE,DG</a:t>
            </a:r>
            <a:r>
              <a:rPr lang="en-US" sz="800" i="1" dirty="0">
                <a:solidFill>
                  <a:srgbClr val="4A4A49"/>
                </a:solidFill>
                <a:latin typeface="Helvetica Neue"/>
                <a:cs typeface="Helvetica Neue"/>
              </a:rPr>
              <a:t> MOVE,2021, Polish Railway Study</a:t>
            </a:r>
            <a:r>
              <a:rPr lang="pl-PL" sz="800" i="1" dirty="0">
                <a:solidFill>
                  <a:srgbClr val="4A4A49"/>
                </a:solidFill>
                <a:latin typeface="Helvetica Neue"/>
                <a:cs typeface="Helvetica Neue"/>
              </a:rPr>
              <a:t>.</a:t>
            </a:r>
            <a:r>
              <a:rPr lang="es-ES" sz="800" i="1" dirty="0">
                <a:solidFill>
                  <a:srgbClr val="4A4A49"/>
                </a:solidFill>
                <a:latin typeface="Helvetica Neue"/>
                <a:cs typeface="Helvetica Neue"/>
              </a:rPr>
              <a:t> </a:t>
            </a:r>
            <a:endParaRPr sz="1000" i="1" dirty="0">
              <a:latin typeface="Helvetica Neue"/>
              <a:cs typeface="Helvetica Neue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C6B5066E-5A96-68BC-39FA-EA30AC3537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143" t="35256" r="7143" b="37076"/>
          <a:stretch/>
        </p:blipFill>
        <p:spPr>
          <a:xfrm>
            <a:off x="4692650" y="6301827"/>
            <a:ext cx="1219200" cy="393553"/>
          </a:xfrm>
          <a:prstGeom prst="rect">
            <a:avLst/>
          </a:prstGeom>
        </p:spPr>
      </p:pic>
      <p:pic>
        <p:nvPicPr>
          <p:cNvPr id="1029" name="Picture 5" descr="Track Tec">
            <a:extLst>
              <a:ext uri="{FF2B5EF4-FFF2-40B4-BE49-F238E27FC236}">
                <a16:creationId xmlns:a16="http://schemas.microsoft.com/office/drawing/2014/main" id="{83D25242-5E46-0093-04E0-A9C2614EA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664" y="6294022"/>
            <a:ext cx="777741" cy="6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torpol s.a.">
            <a:extLst>
              <a:ext uri="{FF2B5EF4-FFF2-40B4-BE49-F238E27FC236}">
                <a16:creationId xmlns:a16="http://schemas.microsoft.com/office/drawing/2014/main" id="{76746E77-1193-A885-136A-E1A52EC53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12" y="6772454"/>
            <a:ext cx="777742" cy="29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Grupa ZUE | Budowa i modernizacja systemów zasilania infrastruktury  tramwajowej">
            <a:extLst>
              <a:ext uri="{FF2B5EF4-FFF2-40B4-BE49-F238E27FC236}">
                <a16:creationId xmlns:a16="http://schemas.microsoft.com/office/drawing/2014/main" id="{D975C21C-98AB-60F1-273E-64E4B131E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2" t="31270" r="12690" b="34159"/>
          <a:stretch/>
        </p:blipFill>
        <p:spPr bwMode="auto">
          <a:xfrm>
            <a:off x="4565602" y="7116473"/>
            <a:ext cx="1124081" cy="35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C668E9A0-5A50-EDA8-3B67-F38EF1EF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154" y="7183358"/>
            <a:ext cx="1018844" cy="23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Kontakt">
            <a:extLst>
              <a:ext uri="{FF2B5EF4-FFF2-40B4-BE49-F238E27FC236}">
                <a16:creationId xmlns:a16="http://schemas.microsoft.com/office/drawing/2014/main" id="{7AD02299-235F-5C00-9CB9-217177227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 t="27687" r="4362" b="27686"/>
          <a:stretch/>
        </p:blipFill>
        <p:spPr bwMode="auto">
          <a:xfrm>
            <a:off x="5171293" y="7486597"/>
            <a:ext cx="1327379" cy="33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object 105">
            <a:extLst>
              <a:ext uri="{FF2B5EF4-FFF2-40B4-BE49-F238E27FC236}">
                <a16:creationId xmlns:a16="http://schemas.microsoft.com/office/drawing/2014/main" id="{1A0474B7-03FA-489D-D92D-71E58A63F441}"/>
              </a:ext>
            </a:extLst>
          </p:cNvPr>
          <p:cNvSpPr txBox="1"/>
          <p:nvPr/>
        </p:nvSpPr>
        <p:spPr>
          <a:xfrm>
            <a:off x="534340" y="9088311"/>
            <a:ext cx="3492742" cy="13704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3345" algn="just">
              <a:lnSpc>
                <a:spcPct val="100000"/>
              </a:lnSpc>
              <a:spcBef>
                <a:spcPts val="100"/>
              </a:spcBef>
              <a:buChar char="·"/>
              <a:tabLst>
                <a:tab pos="62230" algn="l"/>
              </a:tabLst>
            </a:pPr>
            <a:r>
              <a:rPr lang="es-ES" sz="700" dirty="0">
                <a:solidFill>
                  <a:srgbClr val="FF0000"/>
                </a:solidFill>
                <a:latin typeface="Helvetica Neue"/>
                <a:cs typeface="Helvetica Neue"/>
              </a:rPr>
              <a:t>Programa Ferroviario Polaco (KPK):</a:t>
            </a:r>
          </a:p>
          <a:p>
            <a:pPr marL="184150" marR="93345" indent="-171450" algn="just">
              <a:spcBef>
                <a:spcPts val="100"/>
              </a:spcBef>
              <a:buFontTx/>
              <a:buChar char="-"/>
              <a:tabLst>
                <a:tab pos="62230" algn="l"/>
              </a:tabLst>
            </a:pPr>
            <a:r>
              <a:rPr lang="es-ES" sz="700" dirty="0">
                <a:latin typeface="Helvetica Neue"/>
                <a:cs typeface="Helvetica Neue"/>
              </a:rPr>
              <a:t>El objetivo es mejorar y modernizar la infraestructura ferroviaria.</a:t>
            </a:r>
          </a:p>
          <a:p>
            <a:pPr marL="184150" marR="93345" indent="-171450" algn="just">
              <a:spcBef>
                <a:spcPts val="100"/>
              </a:spcBef>
              <a:buFontTx/>
              <a:buChar char="-"/>
              <a:tabLst>
                <a:tab pos="62230" algn="l"/>
              </a:tabLst>
            </a:pPr>
            <a:r>
              <a:rPr lang="es-ES" sz="700" dirty="0">
                <a:latin typeface="Helvetica Neue"/>
                <a:cs typeface="Helvetica Neue"/>
              </a:rPr>
              <a:t>El marco financiero asciende a 170.000 millones PLN (aproximadamente 38.000 millones €):</a:t>
            </a:r>
          </a:p>
          <a:p>
            <a:pPr marL="641350" marR="93345" lvl="1" indent="-171450" algn="just">
              <a:spcBef>
                <a:spcPts val="100"/>
              </a:spcBef>
              <a:buFontTx/>
              <a:buChar char="-"/>
              <a:tabLst>
                <a:tab pos="62230" algn="l"/>
              </a:tabLst>
            </a:pPr>
            <a:r>
              <a:rPr lang="es-ES" sz="700" dirty="0">
                <a:latin typeface="Helvetica Neue"/>
                <a:cs typeface="Helvetica Neue"/>
              </a:rPr>
              <a:t>79.000 millones de </a:t>
            </a:r>
            <a:r>
              <a:rPr lang="es-ES" sz="700" dirty="0" err="1">
                <a:latin typeface="Helvetica Neue"/>
                <a:cs typeface="Helvetica Neue"/>
              </a:rPr>
              <a:t>zlotys</a:t>
            </a:r>
            <a:r>
              <a:rPr lang="es-ES" sz="700" dirty="0">
                <a:latin typeface="Helvetica Neue"/>
                <a:cs typeface="Helvetica Neue"/>
              </a:rPr>
              <a:t> (aprox. 17.500 millones de euros) en la perspectiva 2014-2020</a:t>
            </a:r>
          </a:p>
          <a:p>
            <a:pPr marL="641350" marR="93345" lvl="1" indent="-171450" algn="just">
              <a:spcBef>
                <a:spcPts val="100"/>
              </a:spcBef>
              <a:buFontTx/>
              <a:buChar char="-"/>
              <a:tabLst>
                <a:tab pos="62230" algn="l"/>
              </a:tabLst>
            </a:pPr>
            <a:r>
              <a:rPr lang="es-ES" sz="700" dirty="0">
                <a:latin typeface="Helvetica Neue"/>
                <a:cs typeface="Helvetica Neue"/>
              </a:rPr>
              <a:t>80.000 millones de </a:t>
            </a:r>
            <a:r>
              <a:rPr lang="es-ES" sz="700" dirty="0" err="1">
                <a:latin typeface="Helvetica Neue"/>
                <a:cs typeface="Helvetica Neue"/>
              </a:rPr>
              <a:t>zlotys</a:t>
            </a:r>
            <a:r>
              <a:rPr lang="es-ES" sz="700" dirty="0">
                <a:latin typeface="Helvetica Neue"/>
                <a:cs typeface="Helvetica Neue"/>
              </a:rPr>
              <a:t> (aprox. 17.700 millones de euros) en la perspectiva 2021-2027</a:t>
            </a:r>
          </a:p>
          <a:p>
            <a:pPr marL="641350" marR="93345" lvl="1" indent="-171450" algn="just">
              <a:spcBef>
                <a:spcPts val="100"/>
              </a:spcBef>
              <a:buFontTx/>
              <a:buChar char="-"/>
              <a:tabLst>
                <a:tab pos="62230" algn="l"/>
              </a:tabLst>
            </a:pPr>
            <a:r>
              <a:rPr lang="es-ES" sz="700" dirty="0">
                <a:latin typeface="Helvetica Neue"/>
                <a:cs typeface="Helvetica Neue"/>
              </a:rPr>
              <a:t>11.000 millones de </a:t>
            </a:r>
            <a:r>
              <a:rPr lang="es-ES" sz="700" dirty="0" err="1">
                <a:latin typeface="Helvetica Neue"/>
                <a:cs typeface="Helvetica Neue"/>
              </a:rPr>
              <a:t>zlotys</a:t>
            </a:r>
            <a:r>
              <a:rPr lang="es-ES" sz="700" dirty="0">
                <a:latin typeface="Helvetica Neue"/>
                <a:cs typeface="Helvetica Neue"/>
              </a:rPr>
              <a:t> (aprox. 2.400 millones de euros) del Plan de Recuperación</a:t>
            </a:r>
          </a:p>
          <a:p>
            <a:pPr marL="12700" marR="93345" algn="just">
              <a:lnSpc>
                <a:spcPct val="100000"/>
              </a:lnSpc>
              <a:spcBef>
                <a:spcPts val="100"/>
              </a:spcBef>
              <a:buChar char="·"/>
              <a:tabLst>
                <a:tab pos="62230" algn="l"/>
              </a:tabLst>
            </a:pPr>
            <a:r>
              <a:rPr lang="es-ES" sz="700" dirty="0" err="1">
                <a:solidFill>
                  <a:srgbClr val="FF0000"/>
                </a:solidFill>
                <a:latin typeface="Helvetica Neue"/>
                <a:cs typeface="Helvetica Neue"/>
              </a:rPr>
              <a:t>Kolej</a:t>
            </a:r>
            <a:r>
              <a:rPr lang="es-ES" sz="700" dirty="0">
                <a:solidFill>
                  <a:srgbClr val="FF0000"/>
                </a:solidFill>
                <a:latin typeface="Helvetica Neue"/>
                <a:cs typeface="Helvetica Neue"/>
              </a:rPr>
              <a:t>+: </a:t>
            </a:r>
            <a:r>
              <a:rPr lang="es-ES" sz="700" dirty="0">
                <a:latin typeface="Helvetica Neue"/>
                <a:cs typeface="Helvetica Neue"/>
              </a:rPr>
              <a:t>se busca ampliar la red ferroviaria mediante la incorporación de conexiones en zonas urbanas.</a:t>
            </a:r>
          </a:p>
        </p:txBody>
      </p:sp>
      <p:sp>
        <p:nvSpPr>
          <p:cNvPr id="34" name="object 53">
            <a:extLst>
              <a:ext uri="{FF2B5EF4-FFF2-40B4-BE49-F238E27FC236}">
                <a16:creationId xmlns:a16="http://schemas.microsoft.com/office/drawing/2014/main" id="{B3CACC9E-AE82-36A3-BE5D-674D42C12BFC}"/>
              </a:ext>
            </a:extLst>
          </p:cNvPr>
          <p:cNvSpPr txBox="1"/>
          <p:nvPr/>
        </p:nvSpPr>
        <p:spPr>
          <a:xfrm>
            <a:off x="4266227" y="8163478"/>
            <a:ext cx="2625888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900" b="1" dirty="0">
                <a:solidFill>
                  <a:srgbClr val="4A4A49"/>
                </a:solidFill>
                <a:latin typeface="Helvetica Neue"/>
                <a:cs typeface="Helvetica Neue"/>
              </a:rPr>
              <a:t>Proyectos propuestos en el programa </a:t>
            </a:r>
            <a:r>
              <a:rPr lang="es-ES" sz="900" b="1" dirty="0" err="1">
                <a:solidFill>
                  <a:srgbClr val="4A4A49"/>
                </a:solidFill>
                <a:latin typeface="Helvetica Neue"/>
                <a:cs typeface="Helvetica Neue"/>
              </a:rPr>
              <a:t>Kolej</a:t>
            </a:r>
            <a:r>
              <a:rPr lang="es-ES" sz="900" b="1" dirty="0">
                <a:solidFill>
                  <a:srgbClr val="4A4A49"/>
                </a:solidFill>
                <a:latin typeface="Helvetica Neue"/>
                <a:cs typeface="Helvetica Neue"/>
              </a:rPr>
              <a:t>+</a:t>
            </a:r>
            <a:endParaRPr sz="1000" i="1" dirty="0">
              <a:latin typeface="Helvetica Neue"/>
              <a:cs typeface="Helvetica Neue"/>
            </a:endParaRPr>
          </a:p>
        </p:txBody>
      </p:sp>
      <p:pic>
        <p:nvPicPr>
          <p:cNvPr id="35" name="Imagen 34" descr="Mapa&#10;&#10;Descripción generada automáticamente">
            <a:extLst>
              <a:ext uri="{FF2B5EF4-FFF2-40B4-BE49-F238E27FC236}">
                <a16:creationId xmlns:a16="http://schemas.microsoft.com/office/drawing/2014/main" id="{2068BD41-41B3-B78B-4420-8BB2E35772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6368" y="8417641"/>
            <a:ext cx="2353751" cy="2191392"/>
          </a:xfrm>
          <a:prstGeom prst="rect">
            <a:avLst/>
          </a:prstGeom>
        </p:spPr>
      </p:pic>
      <p:sp>
        <p:nvSpPr>
          <p:cNvPr id="36" name="object 53">
            <a:extLst>
              <a:ext uri="{FF2B5EF4-FFF2-40B4-BE49-F238E27FC236}">
                <a16:creationId xmlns:a16="http://schemas.microsoft.com/office/drawing/2014/main" id="{865D3283-666B-8366-4DB6-123E95234C58}"/>
              </a:ext>
            </a:extLst>
          </p:cNvPr>
          <p:cNvSpPr txBox="1"/>
          <p:nvPr/>
        </p:nvSpPr>
        <p:spPr>
          <a:xfrm>
            <a:off x="6620119" y="10390817"/>
            <a:ext cx="909318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800" i="1" dirty="0">
                <a:solidFill>
                  <a:srgbClr val="4A4A49"/>
                </a:solidFill>
                <a:latin typeface="Helvetica Neue"/>
                <a:cs typeface="Helvetica Neue"/>
              </a:rPr>
              <a:t>Fuente:</a:t>
            </a:r>
            <a:r>
              <a:rPr lang="pl-PL" sz="800" i="1" dirty="0">
                <a:solidFill>
                  <a:srgbClr val="4A4A49"/>
                </a:solidFill>
                <a:latin typeface="Helvetica Neue"/>
                <a:cs typeface="Helvetica Neue"/>
              </a:rPr>
              <a:t>PKP PLK.</a:t>
            </a:r>
            <a:r>
              <a:rPr lang="es-ES" sz="800" i="1" dirty="0">
                <a:solidFill>
                  <a:srgbClr val="4A4A49"/>
                </a:solidFill>
                <a:latin typeface="Helvetica Neue"/>
                <a:cs typeface="Helvetica Neue"/>
              </a:rPr>
              <a:t> </a:t>
            </a:r>
            <a:endParaRPr sz="1000" i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17114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B7B6417-A8DC-772C-CD57-3C153A5BCB46}"/>
              </a:ext>
            </a:extLst>
          </p:cNvPr>
          <p:cNvSpPr txBox="1"/>
          <p:nvPr/>
        </p:nvSpPr>
        <p:spPr>
          <a:xfrm>
            <a:off x="2055124" y="511592"/>
            <a:ext cx="3644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200" dirty="0">
                <a:solidFill>
                  <a:srgbClr val="4A4A49"/>
                </a:solidFill>
                <a:latin typeface="HelveticaNeue-Light"/>
                <a:cs typeface="HelveticaNeue-Light"/>
              </a:rPr>
              <a:t>2023</a:t>
            </a:r>
            <a:endParaRPr sz="1200" dirty="0">
              <a:latin typeface="HelveticaNeue-Light"/>
              <a:cs typeface="HelveticaNeue-Light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DA739F4-430E-F44F-D59D-6D22A3222C0B}"/>
              </a:ext>
            </a:extLst>
          </p:cNvPr>
          <p:cNvSpPr txBox="1"/>
          <p:nvPr/>
        </p:nvSpPr>
        <p:spPr>
          <a:xfrm>
            <a:off x="5834983" y="557312"/>
            <a:ext cx="1162050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5" dirty="0">
                <a:solidFill>
                  <a:srgbClr val="E41F13"/>
                </a:solidFill>
                <a:latin typeface="Helvetica Neue"/>
                <a:cs typeface="Helvetica Neue"/>
              </a:rPr>
              <a:t>RESUMEN</a:t>
            </a:r>
            <a:r>
              <a:rPr sz="850" spc="-50" dirty="0">
                <a:solidFill>
                  <a:srgbClr val="E41F13"/>
                </a:solidFill>
                <a:latin typeface="Helvetica Neue"/>
                <a:cs typeface="Helvetica Neue"/>
              </a:rPr>
              <a:t> </a:t>
            </a:r>
            <a:r>
              <a:rPr sz="850" spc="-5" dirty="0">
                <a:solidFill>
                  <a:srgbClr val="E41F13"/>
                </a:solidFill>
                <a:latin typeface="Helvetica Neue"/>
                <a:cs typeface="Helvetica Neue"/>
              </a:rPr>
              <a:t>EJECUTIVO</a:t>
            </a:r>
            <a:endParaRPr sz="850">
              <a:latin typeface="Helvetica Neue"/>
              <a:cs typeface="Helvetica Neue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D742944-1BCA-C93F-6E02-88511E140A31}"/>
              </a:ext>
            </a:extLst>
          </p:cNvPr>
          <p:cNvSpPr/>
          <p:nvPr/>
        </p:nvSpPr>
        <p:spPr>
          <a:xfrm>
            <a:off x="576003" y="368588"/>
            <a:ext cx="408305" cy="408940"/>
          </a:xfrm>
          <a:custGeom>
            <a:avLst/>
            <a:gdLst/>
            <a:ahLst/>
            <a:cxnLst/>
            <a:rect l="l" t="t" r="r" b="b"/>
            <a:pathLst>
              <a:path w="408305" h="408940">
                <a:moveTo>
                  <a:pt x="203733" y="0"/>
                </a:moveTo>
                <a:lnTo>
                  <a:pt x="157066" y="5396"/>
                </a:lnTo>
                <a:lnTo>
                  <a:pt x="114201" y="20772"/>
                </a:lnTo>
                <a:lnTo>
                  <a:pt x="76371" y="44906"/>
                </a:lnTo>
                <a:lnTo>
                  <a:pt x="44804" y="76579"/>
                </a:lnTo>
                <a:lnTo>
                  <a:pt x="20733" y="114570"/>
                </a:lnTo>
                <a:lnTo>
                  <a:pt x="5388" y="157658"/>
                </a:lnTo>
                <a:lnTo>
                  <a:pt x="0" y="204622"/>
                </a:lnTo>
                <a:lnTo>
                  <a:pt x="5388" y="251337"/>
                </a:lnTo>
                <a:lnTo>
                  <a:pt x="20733" y="294246"/>
                </a:lnTo>
                <a:lnTo>
                  <a:pt x="44804" y="332117"/>
                </a:lnTo>
                <a:lnTo>
                  <a:pt x="76371" y="363717"/>
                </a:lnTo>
                <a:lnTo>
                  <a:pt x="114201" y="387815"/>
                </a:lnTo>
                <a:lnTo>
                  <a:pt x="157066" y="403177"/>
                </a:lnTo>
                <a:lnTo>
                  <a:pt x="203733" y="408571"/>
                </a:lnTo>
                <a:lnTo>
                  <a:pt x="250655" y="403177"/>
                </a:lnTo>
                <a:lnTo>
                  <a:pt x="293712" y="387815"/>
                </a:lnTo>
                <a:lnTo>
                  <a:pt x="331683" y="363717"/>
                </a:lnTo>
                <a:lnTo>
                  <a:pt x="363343" y="332117"/>
                </a:lnTo>
                <a:lnTo>
                  <a:pt x="387471" y="294246"/>
                </a:lnTo>
                <a:lnTo>
                  <a:pt x="402845" y="251337"/>
                </a:lnTo>
                <a:lnTo>
                  <a:pt x="408241" y="204622"/>
                </a:lnTo>
                <a:lnTo>
                  <a:pt x="402845" y="157658"/>
                </a:lnTo>
                <a:lnTo>
                  <a:pt x="387471" y="114570"/>
                </a:lnTo>
                <a:lnTo>
                  <a:pt x="363343" y="76579"/>
                </a:lnTo>
                <a:lnTo>
                  <a:pt x="331683" y="44906"/>
                </a:lnTo>
                <a:lnTo>
                  <a:pt x="293712" y="20772"/>
                </a:lnTo>
                <a:lnTo>
                  <a:pt x="250655" y="5396"/>
                </a:lnTo>
                <a:lnTo>
                  <a:pt x="203733" y="0"/>
                </a:lnTo>
                <a:close/>
              </a:path>
            </a:pathLst>
          </a:custGeom>
          <a:solidFill>
            <a:srgbClr val="E31F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92DB374-2A6A-67E9-8623-8CB9A1B4F915}"/>
              </a:ext>
            </a:extLst>
          </p:cNvPr>
          <p:cNvSpPr txBox="1"/>
          <p:nvPr/>
        </p:nvSpPr>
        <p:spPr>
          <a:xfrm>
            <a:off x="635209" y="450870"/>
            <a:ext cx="285115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b="1" spc="5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5A42804-2751-A16C-1EFA-47167604ACA4}"/>
              </a:ext>
            </a:extLst>
          </p:cNvPr>
          <p:cNvSpPr txBox="1"/>
          <p:nvPr/>
        </p:nvSpPr>
        <p:spPr>
          <a:xfrm>
            <a:off x="1055048" y="442337"/>
            <a:ext cx="738505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935"/>
              </a:lnSpc>
              <a:spcBef>
                <a:spcPts val="130"/>
              </a:spcBef>
            </a:pPr>
            <a:r>
              <a:rPr sz="800" spc="15" dirty="0">
                <a:solidFill>
                  <a:srgbClr val="E31F12"/>
                </a:solidFill>
                <a:latin typeface="Arial"/>
                <a:cs typeface="Arial"/>
              </a:rPr>
              <a:t>ESTUDIO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35"/>
              </a:lnSpc>
            </a:pPr>
            <a:r>
              <a:rPr sz="800" spc="15" dirty="0">
                <a:solidFill>
                  <a:srgbClr val="E31F12"/>
                </a:solidFill>
                <a:latin typeface="Arial"/>
                <a:cs typeface="Arial"/>
              </a:rPr>
              <a:t>DE</a:t>
            </a:r>
            <a:r>
              <a:rPr sz="800" spc="-60" dirty="0">
                <a:solidFill>
                  <a:srgbClr val="E31F12"/>
                </a:solidFill>
                <a:latin typeface="Arial"/>
                <a:cs typeface="Arial"/>
              </a:rPr>
              <a:t> </a:t>
            </a:r>
            <a:r>
              <a:rPr sz="800" spc="20" dirty="0">
                <a:solidFill>
                  <a:srgbClr val="E31F12"/>
                </a:solidFill>
                <a:latin typeface="Arial"/>
                <a:cs typeface="Arial"/>
              </a:rPr>
              <a:t>MERCADO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6AC50808-30A8-30CF-6E65-D68A9DC22E5D}"/>
              </a:ext>
            </a:extLst>
          </p:cNvPr>
          <p:cNvSpPr/>
          <p:nvPr/>
        </p:nvSpPr>
        <p:spPr>
          <a:xfrm>
            <a:off x="1921762" y="419399"/>
            <a:ext cx="0" cy="302895"/>
          </a:xfrm>
          <a:custGeom>
            <a:avLst/>
            <a:gdLst/>
            <a:ahLst/>
            <a:cxnLst/>
            <a:rect l="l" t="t" r="r" b="b"/>
            <a:pathLst>
              <a:path h="302895">
                <a:moveTo>
                  <a:pt x="0" y="302895"/>
                </a:moveTo>
                <a:lnTo>
                  <a:pt x="0" y="0"/>
                </a:lnTo>
              </a:path>
            </a:pathLst>
          </a:custGeom>
          <a:ln w="9525">
            <a:solidFill>
              <a:srgbClr val="E41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6">
            <a:extLst>
              <a:ext uri="{FF2B5EF4-FFF2-40B4-BE49-F238E27FC236}">
                <a16:creationId xmlns:a16="http://schemas.microsoft.com/office/drawing/2014/main" id="{713693F1-0A44-D986-3594-DEAF65CBF43E}"/>
              </a:ext>
            </a:extLst>
          </p:cNvPr>
          <p:cNvSpPr/>
          <p:nvPr/>
        </p:nvSpPr>
        <p:spPr>
          <a:xfrm>
            <a:off x="553413" y="7889602"/>
            <a:ext cx="6410960" cy="193675"/>
          </a:xfrm>
          <a:custGeom>
            <a:avLst/>
            <a:gdLst/>
            <a:ahLst/>
            <a:cxnLst/>
            <a:rect l="l" t="t" r="r" b="b"/>
            <a:pathLst>
              <a:path w="6410959" h="193675">
                <a:moveTo>
                  <a:pt x="0" y="193332"/>
                </a:moveTo>
                <a:lnTo>
                  <a:pt x="6410896" y="193332"/>
                </a:lnTo>
                <a:lnTo>
                  <a:pt x="6410896" y="0"/>
                </a:lnTo>
                <a:lnTo>
                  <a:pt x="0" y="0"/>
                </a:lnTo>
                <a:lnTo>
                  <a:pt x="0" y="193332"/>
                </a:lnTo>
                <a:close/>
              </a:path>
            </a:pathLst>
          </a:custGeom>
          <a:solidFill>
            <a:srgbClr val="ED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7">
            <a:extLst>
              <a:ext uri="{FF2B5EF4-FFF2-40B4-BE49-F238E27FC236}">
                <a16:creationId xmlns:a16="http://schemas.microsoft.com/office/drawing/2014/main" id="{576A2D3A-09B1-DBA2-AF7B-A5D960DD6551}"/>
              </a:ext>
            </a:extLst>
          </p:cNvPr>
          <p:cNvSpPr/>
          <p:nvPr/>
        </p:nvSpPr>
        <p:spPr>
          <a:xfrm>
            <a:off x="553413" y="7662170"/>
            <a:ext cx="6410960" cy="227965"/>
          </a:xfrm>
          <a:custGeom>
            <a:avLst/>
            <a:gdLst/>
            <a:ahLst/>
            <a:cxnLst/>
            <a:rect l="l" t="t" r="r" b="b"/>
            <a:pathLst>
              <a:path w="6410959" h="227965">
                <a:moveTo>
                  <a:pt x="0" y="227431"/>
                </a:moveTo>
                <a:lnTo>
                  <a:pt x="6410896" y="227431"/>
                </a:lnTo>
                <a:lnTo>
                  <a:pt x="6410896" y="0"/>
                </a:lnTo>
                <a:lnTo>
                  <a:pt x="0" y="0"/>
                </a:lnTo>
                <a:lnTo>
                  <a:pt x="0" y="227431"/>
                </a:lnTo>
                <a:close/>
              </a:path>
            </a:pathLst>
          </a:custGeom>
          <a:solidFill>
            <a:srgbClr val="E41F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0">
            <a:extLst>
              <a:ext uri="{FF2B5EF4-FFF2-40B4-BE49-F238E27FC236}">
                <a16:creationId xmlns:a16="http://schemas.microsoft.com/office/drawing/2014/main" id="{67808C8B-3C32-112C-B0B8-6E0EECF23750}"/>
              </a:ext>
            </a:extLst>
          </p:cNvPr>
          <p:cNvSpPr txBox="1"/>
          <p:nvPr/>
        </p:nvSpPr>
        <p:spPr>
          <a:xfrm>
            <a:off x="3904608" y="3367645"/>
            <a:ext cx="3112770" cy="227965"/>
          </a:xfrm>
          <a:prstGeom prst="rect">
            <a:avLst/>
          </a:prstGeom>
          <a:solidFill>
            <a:srgbClr val="E41F13"/>
          </a:solidFill>
        </p:spPr>
        <p:txBody>
          <a:bodyPr vert="horz" wrap="square" lIns="0" tIns="29209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229"/>
              </a:spcBef>
            </a:pPr>
            <a:r>
              <a:rPr sz="1000" b="1" dirty="0">
                <a:solidFill>
                  <a:srgbClr val="FFFFFF"/>
                </a:solidFill>
                <a:latin typeface="Helvetica Neue"/>
                <a:cs typeface="Helvetica Neue"/>
              </a:rPr>
              <a:t>Oportunidades</a:t>
            </a:r>
            <a:endParaRPr sz="1000">
              <a:latin typeface="Helvetica Neue"/>
              <a:cs typeface="Helvetica Neue"/>
            </a:endParaRPr>
          </a:p>
        </p:txBody>
      </p:sp>
      <p:sp>
        <p:nvSpPr>
          <p:cNvPr id="13" name="object 31">
            <a:extLst>
              <a:ext uri="{FF2B5EF4-FFF2-40B4-BE49-F238E27FC236}">
                <a16:creationId xmlns:a16="http://schemas.microsoft.com/office/drawing/2014/main" id="{F74367C2-EF6D-D16F-1A66-736C26B8579C}"/>
              </a:ext>
            </a:extLst>
          </p:cNvPr>
          <p:cNvSpPr txBox="1"/>
          <p:nvPr/>
        </p:nvSpPr>
        <p:spPr>
          <a:xfrm>
            <a:off x="577595" y="2037562"/>
            <a:ext cx="6402070" cy="183383"/>
          </a:xfrm>
          <a:prstGeom prst="rect">
            <a:avLst/>
          </a:prstGeom>
          <a:solidFill>
            <a:srgbClr val="E41F13"/>
          </a:solidFill>
        </p:spPr>
        <p:txBody>
          <a:bodyPr vert="horz" wrap="square" lIns="0" tIns="29209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229"/>
              </a:spcBef>
            </a:pPr>
            <a:r>
              <a:rPr lang="es-ES" sz="1000" b="1" spc="-5" dirty="0">
                <a:solidFill>
                  <a:srgbClr val="FFFFFF"/>
                </a:solidFill>
                <a:latin typeface="Helvetica Neue"/>
                <a:cs typeface="Helvetica Neue"/>
              </a:rPr>
              <a:t>Casos de éxito de empresas españolas</a:t>
            </a:r>
            <a:endParaRPr sz="1000" dirty="0">
              <a:latin typeface="Helvetica Neue"/>
              <a:cs typeface="Helvetica Neue"/>
            </a:endParaRPr>
          </a:p>
        </p:txBody>
      </p:sp>
      <p:sp>
        <p:nvSpPr>
          <p:cNvPr id="14" name="object 32">
            <a:extLst>
              <a:ext uri="{FF2B5EF4-FFF2-40B4-BE49-F238E27FC236}">
                <a16:creationId xmlns:a16="http://schemas.microsoft.com/office/drawing/2014/main" id="{49F67388-F90E-63EB-C5F4-4C2D54211B9B}"/>
              </a:ext>
            </a:extLst>
          </p:cNvPr>
          <p:cNvSpPr txBox="1"/>
          <p:nvPr/>
        </p:nvSpPr>
        <p:spPr>
          <a:xfrm>
            <a:off x="539124" y="3379063"/>
            <a:ext cx="3112770" cy="227965"/>
          </a:xfrm>
          <a:prstGeom prst="rect">
            <a:avLst/>
          </a:prstGeom>
          <a:solidFill>
            <a:srgbClr val="E41F13"/>
          </a:solidFill>
        </p:spPr>
        <p:txBody>
          <a:bodyPr vert="horz" wrap="square" lIns="0" tIns="29209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229"/>
              </a:spcBef>
            </a:pPr>
            <a:r>
              <a:rPr sz="1000" b="1" dirty="0">
                <a:solidFill>
                  <a:srgbClr val="FFFFFF"/>
                </a:solidFill>
                <a:latin typeface="Helvetica Neue"/>
                <a:cs typeface="Helvetica Neue"/>
              </a:rPr>
              <a:t>Acceso al</a:t>
            </a:r>
            <a:r>
              <a:rPr sz="1000" b="1" spc="-5" dirty="0">
                <a:solidFill>
                  <a:srgbClr val="FFFFFF"/>
                </a:solidFill>
                <a:latin typeface="Helvetica Neue"/>
                <a:cs typeface="Helvetica Neue"/>
              </a:rPr>
              <a:t> mercado</a:t>
            </a:r>
            <a:endParaRPr sz="1000">
              <a:latin typeface="Helvetica Neue"/>
              <a:cs typeface="Helvetica Neue"/>
            </a:endParaRPr>
          </a:p>
        </p:txBody>
      </p:sp>
      <p:sp>
        <p:nvSpPr>
          <p:cNvPr id="15" name="object 34">
            <a:extLst>
              <a:ext uri="{FF2B5EF4-FFF2-40B4-BE49-F238E27FC236}">
                <a16:creationId xmlns:a16="http://schemas.microsoft.com/office/drawing/2014/main" id="{99D523C8-9FF1-7182-26B4-F65A7153F6F7}"/>
              </a:ext>
            </a:extLst>
          </p:cNvPr>
          <p:cNvSpPr txBox="1"/>
          <p:nvPr/>
        </p:nvSpPr>
        <p:spPr>
          <a:xfrm>
            <a:off x="553413" y="7662170"/>
            <a:ext cx="6410960" cy="227965"/>
          </a:xfrm>
          <a:prstGeom prst="rect">
            <a:avLst/>
          </a:prstGeom>
          <a:solidFill>
            <a:srgbClr val="E41F13"/>
          </a:solidFill>
        </p:spPr>
        <p:txBody>
          <a:bodyPr vert="horz" wrap="square" lIns="0" tIns="29209" rIns="0" bIns="0" rtlCol="0">
            <a:noAutofit/>
          </a:bodyPr>
          <a:lstStyle/>
          <a:p>
            <a:pPr marL="43180">
              <a:lnSpc>
                <a:spcPct val="100000"/>
              </a:lnSpc>
              <a:spcBef>
                <a:spcPts val="229"/>
              </a:spcBef>
            </a:pPr>
            <a:r>
              <a:rPr sz="1000" b="1" dirty="0">
                <a:solidFill>
                  <a:srgbClr val="FFFFFF"/>
                </a:solidFill>
                <a:latin typeface="Helvetica Neue"/>
                <a:cs typeface="Helvetica Neue"/>
              </a:rPr>
              <a:t>Información</a:t>
            </a:r>
            <a:r>
              <a:rPr sz="1000" b="1" spc="-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"/>
                <a:cs typeface="Helvetica Neue"/>
              </a:rPr>
              <a:t>práctica</a:t>
            </a:r>
            <a:endParaRPr sz="1000" dirty="0">
              <a:latin typeface="Helvetica Neue"/>
              <a:cs typeface="Helvetica Neue"/>
            </a:endParaRPr>
          </a:p>
        </p:txBody>
      </p:sp>
      <p:sp>
        <p:nvSpPr>
          <p:cNvPr id="20" name="object 39">
            <a:extLst>
              <a:ext uri="{FF2B5EF4-FFF2-40B4-BE49-F238E27FC236}">
                <a16:creationId xmlns:a16="http://schemas.microsoft.com/office/drawing/2014/main" id="{1DDDBE5A-0961-9704-55B8-0EC9AEABDE4E}"/>
              </a:ext>
            </a:extLst>
          </p:cNvPr>
          <p:cNvSpPr txBox="1"/>
          <p:nvPr/>
        </p:nvSpPr>
        <p:spPr>
          <a:xfrm>
            <a:off x="3893355" y="3623890"/>
            <a:ext cx="3067685" cy="9951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5080" indent="-17145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68580" algn="l"/>
              </a:tabLst>
            </a:pPr>
            <a:r>
              <a:rPr lang="es-ES" sz="700" dirty="0" err="1">
                <a:solidFill>
                  <a:srgbClr val="FF0000"/>
                </a:solidFill>
                <a:latin typeface="Helvetica Neue"/>
                <a:cs typeface="Helvetica Neue"/>
              </a:rPr>
              <a:t>Centralny</a:t>
            </a:r>
            <a:r>
              <a:rPr lang="es-ES" sz="700" dirty="0">
                <a:solidFill>
                  <a:srgbClr val="FF0000"/>
                </a:solidFill>
                <a:latin typeface="Helvetica Neue"/>
                <a:cs typeface="Helvetica Neue"/>
              </a:rPr>
              <a:t> </a:t>
            </a:r>
            <a:r>
              <a:rPr lang="es-ES" sz="700" dirty="0" err="1">
                <a:solidFill>
                  <a:srgbClr val="FF0000"/>
                </a:solidFill>
                <a:latin typeface="Helvetica Neue"/>
                <a:cs typeface="Helvetica Neue"/>
              </a:rPr>
              <a:t>port</a:t>
            </a:r>
            <a:r>
              <a:rPr lang="es-ES" sz="700" dirty="0">
                <a:solidFill>
                  <a:srgbClr val="FF0000"/>
                </a:solidFill>
                <a:latin typeface="Helvetica Neue"/>
                <a:cs typeface="Helvetica Neue"/>
              </a:rPr>
              <a:t> </a:t>
            </a:r>
            <a:r>
              <a:rPr lang="es-ES" sz="700" dirty="0" err="1">
                <a:solidFill>
                  <a:srgbClr val="FF0000"/>
                </a:solidFill>
                <a:latin typeface="Helvetica Neue"/>
                <a:cs typeface="Helvetica Neue"/>
              </a:rPr>
              <a:t>komunikacyjny</a:t>
            </a:r>
            <a:r>
              <a:rPr lang="es-ES" sz="700" dirty="0">
                <a:solidFill>
                  <a:srgbClr val="FF0000"/>
                </a:solidFill>
                <a:latin typeface="Helvetica Neue"/>
                <a:cs typeface="Helvetica Neue"/>
              </a:rPr>
              <a:t> (CPK): </a:t>
            </a:r>
            <a:r>
              <a:rPr lang="es-ES" sz="700" dirty="0">
                <a:latin typeface="Helvetica Neue"/>
                <a:cs typeface="Helvetica Neue"/>
              </a:rPr>
              <a:t>es un proyecto intermodal compuesto de un aeropuerto central y una red de alta velocidad. La prioridad del gobierno es la línea “Y” de 480 km que conectará Varsovia, el aeropuerto y la ciudad </a:t>
            </a:r>
            <a:r>
              <a:rPr lang="es-ES" sz="700" dirty="0" err="1">
                <a:latin typeface="Helvetica Neue"/>
                <a:cs typeface="Helvetica Neue"/>
              </a:rPr>
              <a:t>Lodz</a:t>
            </a:r>
            <a:r>
              <a:rPr lang="es-ES" sz="700" dirty="0">
                <a:latin typeface="Helvetica Neue"/>
                <a:cs typeface="Helvetica Neue"/>
              </a:rPr>
              <a:t> y las ciudades de Wroclaw y Poznan. El coste del proyecto de la línea Y se estima en 18 mil millones de Euros. </a:t>
            </a:r>
          </a:p>
          <a:p>
            <a:pPr marL="184150" marR="5080" indent="-17145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68580" algn="l"/>
              </a:tabLst>
            </a:pPr>
            <a:r>
              <a:rPr lang="es-ES" sz="700" dirty="0">
                <a:solidFill>
                  <a:srgbClr val="FF0000"/>
                </a:solidFill>
                <a:latin typeface="Helvetica Neue"/>
                <a:cs typeface="Helvetica Neue"/>
              </a:rPr>
              <a:t>Rail </a:t>
            </a:r>
            <a:r>
              <a:rPr lang="es-ES" sz="700" dirty="0" err="1">
                <a:solidFill>
                  <a:srgbClr val="FF0000"/>
                </a:solidFill>
                <a:latin typeface="Helvetica Neue"/>
                <a:cs typeface="Helvetica Neue"/>
              </a:rPr>
              <a:t>Baltica</a:t>
            </a:r>
            <a:r>
              <a:rPr lang="es-ES" sz="700" dirty="0">
                <a:solidFill>
                  <a:srgbClr val="FF0000"/>
                </a:solidFill>
                <a:latin typeface="Helvetica Neue"/>
                <a:cs typeface="Helvetica Neue"/>
              </a:rPr>
              <a:t> </a:t>
            </a:r>
            <a:r>
              <a:rPr lang="es-ES" sz="700" dirty="0">
                <a:latin typeface="Helvetica Neue"/>
                <a:cs typeface="Helvetica Neue"/>
              </a:rPr>
              <a:t>es un proyecto de infraestructura de transporte ferroviario totalmente nuevo con el objetivo de integrar los Estados bálticos en la red ferroviaria europea. El proyecto conectará Helsinki, Tallin, Pärnu, Riga, </a:t>
            </a:r>
            <a:r>
              <a:rPr lang="es-ES" sz="700" dirty="0" err="1">
                <a:latin typeface="Helvetica Neue"/>
                <a:cs typeface="Helvetica Neue"/>
              </a:rPr>
              <a:t>Panevežys</a:t>
            </a:r>
            <a:r>
              <a:rPr lang="es-ES" sz="700" dirty="0">
                <a:latin typeface="Helvetica Neue"/>
                <a:cs typeface="Helvetica Neue"/>
              </a:rPr>
              <a:t>, Kaunas, </a:t>
            </a:r>
            <a:r>
              <a:rPr lang="es-ES" sz="700" dirty="0" err="1">
                <a:latin typeface="Helvetica Neue"/>
                <a:cs typeface="Helvetica Neue"/>
              </a:rPr>
              <a:t>Vilnius</a:t>
            </a:r>
            <a:r>
              <a:rPr lang="es-ES" sz="700" dirty="0">
                <a:latin typeface="Helvetica Neue"/>
                <a:cs typeface="Helvetica Neue"/>
              </a:rPr>
              <a:t> y Varsovia.</a:t>
            </a:r>
            <a:endParaRPr sz="700" dirty="0">
              <a:latin typeface="Helvetica Neue"/>
              <a:cs typeface="Helvetica Neue"/>
            </a:endParaRPr>
          </a:p>
        </p:txBody>
      </p:sp>
      <p:sp>
        <p:nvSpPr>
          <p:cNvPr id="32" name="object 54">
            <a:extLst>
              <a:ext uri="{FF2B5EF4-FFF2-40B4-BE49-F238E27FC236}">
                <a16:creationId xmlns:a16="http://schemas.microsoft.com/office/drawing/2014/main" id="{11DF0B0D-96E3-9F2A-18AA-45FBB9A7BA22}"/>
              </a:ext>
            </a:extLst>
          </p:cNvPr>
          <p:cNvSpPr txBox="1"/>
          <p:nvPr/>
        </p:nvSpPr>
        <p:spPr>
          <a:xfrm>
            <a:off x="562368" y="4671542"/>
            <a:ext cx="1036724" cy="1193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15"/>
              </a:lnSpc>
              <a:spcBef>
                <a:spcPts val="100"/>
              </a:spcBef>
              <a:tabLst>
                <a:tab pos="1794510" algn="l"/>
              </a:tabLst>
            </a:pPr>
            <a:r>
              <a:rPr lang="es-ES" sz="1050" b="1" baseline="3968" dirty="0">
                <a:solidFill>
                  <a:srgbClr val="414248"/>
                </a:solidFill>
                <a:latin typeface="Helvetica Neue"/>
                <a:cs typeface="Helvetica Neue"/>
              </a:rPr>
              <a:t>Marcado CE</a:t>
            </a:r>
            <a:endParaRPr sz="700" dirty="0">
              <a:latin typeface="Helvetica Neue"/>
              <a:cs typeface="Helvetica Neue"/>
            </a:endParaRPr>
          </a:p>
        </p:txBody>
      </p:sp>
      <p:sp>
        <p:nvSpPr>
          <p:cNvPr id="33" name="object 55">
            <a:extLst>
              <a:ext uri="{FF2B5EF4-FFF2-40B4-BE49-F238E27FC236}">
                <a16:creationId xmlns:a16="http://schemas.microsoft.com/office/drawing/2014/main" id="{5FDBA319-91B1-B74E-4B44-276EB0DD4480}"/>
              </a:ext>
            </a:extLst>
          </p:cNvPr>
          <p:cNvSpPr txBox="1"/>
          <p:nvPr/>
        </p:nvSpPr>
        <p:spPr>
          <a:xfrm>
            <a:off x="596908" y="7927983"/>
            <a:ext cx="492760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538605" algn="l"/>
                <a:tab pos="4346575" algn="l"/>
              </a:tabLst>
            </a:pPr>
            <a:r>
              <a:rPr sz="700" b="1" dirty="0">
                <a:solidFill>
                  <a:srgbClr val="414248"/>
                </a:solidFill>
                <a:latin typeface="Helvetica Neue"/>
                <a:cs typeface="Helvetica Neue"/>
              </a:rPr>
              <a:t>Ferias	</a:t>
            </a:r>
            <a:r>
              <a:rPr lang="es-ES" sz="700" b="1" dirty="0">
                <a:solidFill>
                  <a:srgbClr val="414248"/>
                </a:solidFill>
                <a:latin typeface="Helvetica Neue"/>
                <a:cs typeface="Helvetica Neue"/>
              </a:rPr>
              <a:t>Organismos Públicos</a:t>
            </a:r>
            <a:r>
              <a:rPr sz="700" b="1" dirty="0">
                <a:solidFill>
                  <a:srgbClr val="414248"/>
                </a:solidFill>
                <a:latin typeface="Helvetica Neue"/>
                <a:cs typeface="Helvetica Neue"/>
              </a:rPr>
              <a:t>	Asociaciones</a:t>
            </a:r>
            <a:endParaRPr sz="700" dirty="0">
              <a:latin typeface="Helvetica Neue"/>
              <a:cs typeface="Helvetica Neue"/>
            </a:endParaRPr>
          </a:p>
        </p:txBody>
      </p:sp>
      <p:sp>
        <p:nvSpPr>
          <p:cNvPr id="41" name="object 63">
            <a:extLst>
              <a:ext uri="{FF2B5EF4-FFF2-40B4-BE49-F238E27FC236}">
                <a16:creationId xmlns:a16="http://schemas.microsoft.com/office/drawing/2014/main" id="{9BF0EF79-D51D-BFC7-A64F-21C64396A57C}"/>
              </a:ext>
            </a:extLst>
          </p:cNvPr>
          <p:cNvSpPr/>
          <p:nvPr/>
        </p:nvSpPr>
        <p:spPr>
          <a:xfrm>
            <a:off x="519958" y="4876350"/>
            <a:ext cx="3109595" cy="0"/>
          </a:xfrm>
          <a:custGeom>
            <a:avLst/>
            <a:gdLst/>
            <a:ahLst/>
            <a:cxnLst/>
            <a:rect l="l" t="t" r="r" b="b"/>
            <a:pathLst>
              <a:path w="3109595">
                <a:moveTo>
                  <a:pt x="0" y="0"/>
                </a:moveTo>
                <a:lnTo>
                  <a:pt x="3109506" y="0"/>
                </a:lnTo>
              </a:path>
            </a:pathLst>
          </a:custGeom>
          <a:ln w="3175">
            <a:solidFill>
              <a:srgbClr val="C4C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70">
            <a:extLst>
              <a:ext uri="{FF2B5EF4-FFF2-40B4-BE49-F238E27FC236}">
                <a16:creationId xmlns:a16="http://schemas.microsoft.com/office/drawing/2014/main" id="{A49E0D8D-2D7F-E8C7-3A7D-A042DD162EDB}"/>
              </a:ext>
            </a:extLst>
          </p:cNvPr>
          <p:cNvSpPr txBox="1"/>
          <p:nvPr/>
        </p:nvSpPr>
        <p:spPr>
          <a:xfrm>
            <a:off x="6237037" y="1621535"/>
            <a:ext cx="7600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ES" sz="1200" dirty="0">
                <a:solidFill>
                  <a:srgbClr val="E41F13"/>
                </a:solidFill>
                <a:latin typeface="HelveticaNeue-Light"/>
                <a:cs typeface="HelveticaNeue-Light"/>
              </a:rPr>
              <a:t>2023</a:t>
            </a:r>
            <a:endParaRPr lang="es-ES" sz="1200" dirty="0">
              <a:latin typeface="HelveticaNeue-Light"/>
              <a:cs typeface="HelveticaNeue-Light"/>
            </a:endParaRPr>
          </a:p>
        </p:txBody>
      </p:sp>
      <p:sp>
        <p:nvSpPr>
          <p:cNvPr id="49" name="object 71">
            <a:extLst>
              <a:ext uri="{FF2B5EF4-FFF2-40B4-BE49-F238E27FC236}">
                <a16:creationId xmlns:a16="http://schemas.microsoft.com/office/drawing/2014/main" id="{599D43CB-3030-E0F7-6835-1D12C02D55B3}"/>
              </a:ext>
            </a:extLst>
          </p:cNvPr>
          <p:cNvSpPr txBox="1"/>
          <p:nvPr/>
        </p:nvSpPr>
        <p:spPr>
          <a:xfrm>
            <a:off x="542959" y="1014434"/>
            <a:ext cx="3992245" cy="1029193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420"/>
              </a:spcBef>
            </a:pPr>
            <a:r>
              <a:rPr lang="es-ES" b="1" spc="10" dirty="0">
                <a:solidFill>
                  <a:srgbClr val="E41F13"/>
                </a:solidFill>
                <a:latin typeface="Helvetica Neue"/>
                <a:cs typeface="Helvetica Neue"/>
              </a:rPr>
              <a:t>EL </a:t>
            </a:r>
            <a:r>
              <a:rPr lang="es-ES" b="1" spc="5" dirty="0">
                <a:solidFill>
                  <a:srgbClr val="E41F13"/>
                </a:solidFill>
                <a:latin typeface="Helvetica Neue"/>
                <a:cs typeface="Helvetica Neue"/>
              </a:rPr>
              <a:t>MERCADO DE LA </a:t>
            </a:r>
            <a:r>
              <a:rPr lang="es-ES" b="1" spc="-5" dirty="0">
                <a:solidFill>
                  <a:srgbClr val="E41F13"/>
                </a:solidFill>
                <a:latin typeface="Helvetica Neue"/>
                <a:cs typeface="Helvetica Neue"/>
              </a:rPr>
              <a:t>INFRAESTRUCTURA FERROVIARIA </a:t>
            </a:r>
            <a:r>
              <a:rPr lang="es-ES" b="1" spc="10" dirty="0">
                <a:solidFill>
                  <a:srgbClr val="E41F13"/>
                </a:solidFill>
                <a:latin typeface="Helvetica Neue"/>
                <a:cs typeface="Helvetica Neue"/>
              </a:rPr>
              <a:t>EN</a:t>
            </a:r>
            <a:r>
              <a:rPr lang="es-ES" b="1" spc="85" dirty="0">
                <a:solidFill>
                  <a:srgbClr val="E41F13"/>
                </a:solidFill>
                <a:latin typeface="Helvetica Neue"/>
                <a:cs typeface="Helvetica Neue"/>
              </a:rPr>
              <a:t> </a:t>
            </a:r>
            <a:r>
              <a:rPr lang="es-ES" b="1" spc="-20" dirty="0">
                <a:solidFill>
                  <a:srgbClr val="E41F13"/>
                </a:solidFill>
                <a:latin typeface="Helvetica Neue"/>
                <a:cs typeface="Helvetica Neue"/>
              </a:rPr>
              <a:t>POLONIA</a:t>
            </a:r>
            <a:endParaRPr lang="es-ES" dirty="0">
              <a:latin typeface="Helvetica Neue"/>
              <a:cs typeface="Helvetica Neue"/>
            </a:endParaRPr>
          </a:p>
        </p:txBody>
      </p:sp>
      <p:sp>
        <p:nvSpPr>
          <p:cNvPr id="51" name="object 63">
            <a:extLst>
              <a:ext uri="{FF2B5EF4-FFF2-40B4-BE49-F238E27FC236}">
                <a16:creationId xmlns:a16="http://schemas.microsoft.com/office/drawing/2014/main" id="{C9DA90E0-3921-C813-57DB-76E4F908E37C}"/>
              </a:ext>
            </a:extLst>
          </p:cNvPr>
          <p:cNvSpPr/>
          <p:nvPr/>
        </p:nvSpPr>
        <p:spPr>
          <a:xfrm>
            <a:off x="519958" y="5433569"/>
            <a:ext cx="3109595" cy="0"/>
          </a:xfrm>
          <a:custGeom>
            <a:avLst/>
            <a:gdLst/>
            <a:ahLst/>
            <a:cxnLst/>
            <a:rect l="l" t="t" r="r" b="b"/>
            <a:pathLst>
              <a:path w="3109595">
                <a:moveTo>
                  <a:pt x="0" y="0"/>
                </a:moveTo>
                <a:lnTo>
                  <a:pt x="3109506" y="0"/>
                </a:lnTo>
              </a:path>
            </a:pathLst>
          </a:custGeom>
          <a:ln w="3175">
            <a:solidFill>
              <a:srgbClr val="C4C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72">
            <a:extLst>
              <a:ext uri="{FF2B5EF4-FFF2-40B4-BE49-F238E27FC236}">
                <a16:creationId xmlns:a16="http://schemas.microsoft.com/office/drawing/2014/main" id="{8D70A975-1C8F-FEFD-2A2E-4E4F3D5178A9}"/>
              </a:ext>
            </a:extLst>
          </p:cNvPr>
          <p:cNvSpPr txBox="1"/>
          <p:nvPr/>
        </p:nvSpPr>
        <p:spPr>
          <a:xfrm>
            <a:off x="547368" y="8186660"/>
            <a:ext cx="957816" cy="7227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00" marR="5080">
              <a:lnSpc>
                <a:spcPts val="640"/>
              </a:lnSpc>
              <a:spcBef>
                <a:spcPts val="100"/>
              </a:spcBef>
            </a:pPr>
            <a:r>
              <a:rPr lang="es-ES" sz="700" spc="-5" dirty="0">
                <a:solidFill>
                  <a:srgbClr val="414248"/>
                </a:solidFill>
                <a:latin typeface="Helvetica Neue"/>
                <a:cs typeface="Helvetica Neue"/>
              </a:rPr>
              <a:t>TRAKO</a:t>
            </a:r>
          </a:p>
          <a:p>
            <a:pPr marL="14400" marR="5080">
              <a:lnSpc>
                <a:spcPts val="740"/>
              </a:lnSpc>
              <a:spcBef>
                <a:spcPts val="100"/>
              </a:spcBef>
            </a:pPr>
            <a:r>
              <a:rPr lang="es-ES" sz="700" u="sng" dirty="0">
                <a:solidFill>
                  <a:srgbClr val="ED2E24"/>
                </a:solidFill>
                <a:latin typeface="Helvetica Neue"/>
                <a:cs typeface="Helvetica Neue"/>
              </a:rPr>
              <a:t>trakotargi.amberexpo.pl </a:t>
            </a:r>
          </a:p>
        </p:txBody>
      </p:sp>
      <p:sp>
        <p:nvSpPr>
          <p:cNvPr id="54" name="object 72">
            <a:extLst>
              <a:ext uri="{FF2B5EF4-FFF2-40B4-BE49-F238E27FC236}">
                <a16:creationId xmlns:a16="http://schemas.microsoft.com/office/drawing/2014/main" id="{6249FDE4-C968-F668-8534-58441367C22A}"/>
              </a:ext>
            </a:extLst>
          </p:cNvPr>
          <p:cNvSpPr txBox="1"/>
          <p:nvPr/>
        </p:nvSpPr>
        <p:spPr>
          <a:xfrm>
            <a:off x="4910410" y="8186659"/>
            <a:ext cx="1687240" cy="7708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00" marR="5080">
              <a:lnSpc>
                <a:spcPts val="640"/>
              </a:lnSpc>
              <a:spcBef>
                <a:spcPts val="100"/>
              </a:spcBef>
            </a:pPr>
            <a:r>
              <a:rPr lang="es-ES" sz="700" spc="-5" dirty="0">
                <a:solidFill>
                  <a:srgbClr val="414248"/>
                </a:solidFill>
                <a:latin typeface="Helvetica Neue"/>
                <a:cs typeface="Helvetica Neue"/>
              </a:rPr>
              <a:t>Cámara Polaca del Sector Ferroviario</a:t>
            </a:r>
          </a:p>
          <a:p>
            <a:pPr marL="14400" marR="5080">
              <a:lnSpc>
                <a:spcPts val="740"/>
              </a:lnSpc>
              <a:spcBef>
                <a:spcPts val="100"/>
              </a:spcBef>
            </a:pPr>
            <a:r>
              <a:rPr lang="es-ES" sz="700" u="sng" dirty="0">
                <a:solidFill>
                  <a:srgbClr val="ED2E24"/>
                </a:solidFill>
                <a:latin typeface="Helvetica Neue"/>
                <a:cs typeface="Helvetica Neue"/>
              </a:rPr>
              <a:t>www.izbakolei.pl </a:t>
            </a:r>
            <a:endParaRPr lang="es-ES" sz="700" dirty="0">
              <a:solidFill>
                <a:srgbClr val="ED2E24"/>
              </a:solidFill>
              <a:latin typeface="Helvetica Neue"/>
              <a:cs typeface="Helvetica Neue"/>
            </a:endParaRPr>
          </a:p>
          <a:p>
            <a:pPr marL="12700" marR="37465">
              <a:spcBef>
                <a:spcPts val="280"/>
              </a:spcBef>
            </a:pPr>
            <a:r>
              <a:rPr lang="es-ES" sz="700" spc="-5" dirty="0">
                <a:solidFill>
                  <a:srgbClr val="414248"/>
                </a:solidFill>
                <a:latin typeface="Helvetica Neue"/>
                <a:cs typeface="Helvetica Neue"/>
              </a:rPr>
              <a:t>Instituto Ferroviario</a:t>
            </a:r>
            <a:br>
              <a:rPr lang="es-ES" sz="700" dirty="0">
                <a:solidFill>
                  <a:srgbClr val="414248"/>
                </a:solidFill>
                <a:latin typeface="Helvetica Neue"/>
                <a:cs typeface="Helvetica Neue"/>
              </a:rPr>
            </a:br>
            <a:r>
              <a:rPr lang="es-ES" sz="700" u="sng" dirty="0">
                <a:solidFill>
                  <a:srgbClr val="ED2E24"/>
                </a:solidFill>
                <a:latin typeface="Helvetica Neue"/>
                <a:cs typeface="Helvetica Neue"/>
              </a:rPr>
              <a:t>www.ikolej.pl </a:t>
            </a:r>
            <a:endParaRPr lang="es-ES" sz="700" spc="-5" dirty="0">
              <a:solidFill>
                <a:srgbClr val="ED2E24"/>
              </a:solidFill>
              <a:latin typeface="Helvetica Neue"/>
              <a:cs typeface="Helvetica Neue"/>
            </a:endParaRPr>
          </a:p>
          <a:p>
            <a:pPr marL="12700" marR="37465">
              <a:lnSpc>
                <a:spcPct val="100000"/>
              </a:lnSpc>
              <a:spcBef>
                <a:spcPts val="280"/>
              </a:spcBef>
            </a:pPr>
            <a:r>
              <a:rPr lang="es-ES" sz="700" dirty="0">
                <a:solidFill>
                  <a:srgbClr val="414248"/>
                </a:solidFill>
                <a:latin typeface="Helvetica Neue"/>
                <a:cs typeface="Helvetica Neue"/>
              </a:rPr>
              <a:t>Asociación de Empresarios del Sector Ferroviario</a:t>
            </a:r>
          </a:p>
          <a:p>
            <a:pPr marL="12700"/>
            <a:r>
              <a:rPr lang="es-ES" sz="700" u="sng" dirty="0">
                <a:solidFill>
                  <a:srgbClr val="ED2E24"/>
                </a:solidFill>
                <a:latin typeface="Helvetica Neue"/>
                <a:cs typeface="Helvetica Neue"/>
              </a:rPr>
              <a:t>www.zpkpkp.pl </a:t>
            </a:r>
            <a:endParaRPr lang="es-ES" sz="700" dirty="0">
              <a:solidFill>
                <a:srgbClr val="ED2E24"/>
              </a:solidFill>
              <a:latin typeface="Helvetica Neue"/>
              <a:cs typeface="Helvetica Neue"/>
            </a:endParaRPr>
          </a:p>
        </p:txBody>
      </p:sp>
      <p:sp>
        <p:nvSpPr>
          <p:cNvPr id="55" name="object 33">
            <a:extLst>
              <a:ext uri="{FF2B5EF4-FFF2-40B4-BE49-F238E27FC236}">
                <a16:creationId xmlns:a16="http://schemas.microsoft.com/office/drawing/2014/main" id="{127CF96D-0CC6-AA5A-EFD9-767FBAEA7B3A}"/>
              </a:ext>
            </a:extLst>
          </p:cNvPr>
          <p:cNvSpPr txBox="1"/>
          <p:nvPr/>
        </p:nvSpPr>
        <p:spPr>
          <a:xfrm>
            <a:off x="548549" y="3749258"/>
            <a:ext cx="56625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900" dirty="0">
                <a:solidFill>
                  <a:srgbClr val="414248"/>
                </a:solidFill>
                <a:latin typeface="HelveticaNeue-Light"/>
                <a:cs typeface="HelveticaNeue-Light"/>
              </a:rPr>
              <a:t>PKP PLK</a:t>
            </a:r>
            <a:endParaRPr sz="900" dirty="0">
              <a:latin typeface="HelveticaNeue-Light"/>
              <a:cs typeface="HelveticaNeue-Light"/>
            </a:endParaRPr>
          </a:p>
        </p:txBody>
      </p:sp>
      <p:sp>
        <p:nvSpPr>
          <p:cNvPr id="56" name="object 74">
            <a:extLst>
              <a:ext uri="{FF2B5EF4-FFF2-40B4-BE49-F238E27FC236}">
                <a16:creationId xmlns:a16="http://schemas.microsoft.com/office/drawing/2014/main" id="{5B6CD7FD-A982-1B36-9BF6-33618315ED05}"/>
              </a:ext>
            </a:extLst>
          </p:cNvPr>
          <p:cNvSpPr txBox="1"/>
          <p:nvPr/>
        </p:nvSpPr>
        <p:spPr>
          <a:xfrm>
            <a:off x="1267411" y="3708145"/>
            <a:ext cx="2381241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414248"/>
                </a:solidFill>
                <a:latin typeface="Helvetica Neue"/>
                <a:cs typeface="HelveticaNeue-Medium"/>
              </a:rPr>
              <a:t>Única empresa que gestiona las infraestructuras ferroviarias.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s-ES" sz="700" dirty="0">
                <a:solidFill>
                  <a:srgbClr val="414248"/>
                </a:solidFill>
                <a:latin typeface="Helvetica Neue"/>
                <a:cs typeface="HelveticaNeue-Medium"/>
              </a:rPr>
              <a:t>La entrada al mercado está ligada a ganar las licitaciones públicas que permiten firmar acuerdos marco con PKP PLK. </a:t>
            </a:r>
            <a:endParaRPr sz="700" dirty="0">
              <a:latin typeface="HelveticaNeue-Medium"/>
              <a:cs typeface="HelveticaNeue-Medium"/>
            </a:endParaRPr>
          </a:p>
        </p:txBody>
      </p:sp>
      <p:sp>
        <p:nvSpPr>
          <p:cNvPr id="57" name="object 75">
            <a:extLst>
              <a:ext uri="{FF2B5EF4-FFF2-40B4-BE49-F238E27FC236}">
                <a16:creationId xmlns:a16="http://schemas.microsoft.com/office/drawing/2014/main" id="{94C53252-42C8-85FC-113B-7A2C945EB6DC}"/>
              </a:ext>
            </a:extLst>
          </p:cNvPr>
          <p:cNvSpPr txBox="1"/>
          <p:nvPr/>
        </p:nvSpPr>
        <p:spPr>
          <a:xfrm>
            <a:off x="511363" y="4183614"/>
            <a:ext cx="3134995" cy="34861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  <a:tabLst>
                <a:tab pos="3121660" algn="l"/>
              </a:tabLst>
            </a:pPr>
            <a:endParaRPr sz="700" dirty="0">
              <a:latin typeface="Helvetica Neue"/>
              <a:cs typeface="Helvetica Neue"/>
            </a:endParaRPr>
          </a:p>
          <a:p>
            <a:pPr marL="57150">
              <a:lnSpc>
                <a:spcPct val="100000"/>
              </a:lnSpc>
              <a:spcBef>
                <a:spcPts val="350"/>
              </a:spcBef>
            </a:pPr>
            <a:r>
              <a:rPr lang="es-ES" sz="900" dirty="0">
                <a:solidFill>
                  <a:srgbClr val="414248"/>
                </a:solidFill>
                <a:latin typeface="HelveticaNeue-Light"/>
                <a:cs typeface="HelveticaNeue-Light"/>
              </a:rPr>
              <a:t>Certificaciones </a:t>
            </a:r>
            <a:endParaRPr sz="900" dirty="0">
              <a:latin typeface="HelveticaNeue-Light"/>
              <a:cs typeface="HelveticaNeue-Light"/>
            </a:endParaRPr>
          </a:p>
        </p:txBody>
      </p:sp>
      <p:sp>
        <p:nvSpPr>
          <p:cNvPr id="58" name="object 63">
            <a:extLst>
              <a:ext uri="{FF2B5EF4-FFF2-40B4-BE49-F238E27FC236}">
                <a16:creationId xmlns:a16="http://schemas.microsoft.com/office/drawing/2014/main" id="{08F93B2E-A6AD-17C6-F4D8-0162E99292F7}"/>
              </a:ext>
            </a:extLst>
          </p:cNvPr>
          <p:cNvSpPr/>
          <p:nvPr/>
        </p:nvSpPr>
        <p:spPr>
          <a:xfrm>
            <a:off x="536763" y="4328670"/>
            <a:ext cx="3109595" cy="0"/>
          </a:xfrm>
          <a:custGeom>
            <a:avLst/>
            <a:gdLst/>
            <a:ahLst/>
            <a:cxnLst/>
            <a:rect l="l" t="t" r="r" b="b"/>
            <a:pathLst>
              <a:path w="3109595">
                <a:moveTo>
                  <a:pt x="0" y="0"/>
                </a:moveTo>
                <a:lnTo>
                  <a:pt x="3109506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76">
            <a:extLst>
              <a:ext uri="{FF2B5EF4-FFF2-40B4-BE49-F238E27FC236}">
                <a16:creationId xmlns:a16="http://schemas.microsoft.com/office/drawing/2014/main" id="{4494B8A5-4EF6-8F47-7A95-626136BA47CC}"/>
              </a:ext>
            </a:extLst>
          </p:cNvPr>
          <p:cNvSpPr txBox="1"/>
          <p:nvPr/>
        </p:nvSpPr>
        <p:spPr>
          <a:xfrm>
            <a:off x="553413" y="9008478"/>
            <a:ext cx="6402070" cy="227965"/>
          </a:xfrm>
          <a:prstGeom prst="rect">
            <a:avLst/>
          </a:prstGeom>
          <a:solidFill>
            <a:srgbClr val="E41F13"/>
          </a:solidFill>
        </p:spPr>
        <p:txBody>
          <a:bodyPr vert="horz" wrap="square" lIns="0" tIns="29209" rIns="0" bIns="0" rtlCol="0">
            <a:noAutofit/>
          </a:bodyPr>
          <a:lstStyle/>
          <a:p>
            <a:pPr marL="43180">
              <a:lnSpc>
                <a:spcPct val="100000"/>
              </a:lnSpc>
              <a:spcBef>
                <a:spcPts val="229"/>
              </a:spcBef>
              <a:tabLst>
                <a:tab pos="763270" algn="l"/>
              </a:tabLst>
            </a:pPr>
            <a:r>
              <a:rPr sz="1000" b="1" dirty="0">
                <a:solidFill>
                  <a:srgbClr val="FFFFFF"/>
                </a:solidFill>
                <a:latin typeface="Helvetica Neue"/>
                <a:cs typeface="Helvetica Neue"/>
              </a:rPr>
              <a:t>Más info	</a:t>
            </a:r>
            <a:r>
              <a:rPr sz="7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Neue-Medium"/>
                <a:cs typeface="HelveticaNeue-Medium"/>
              </a:rPr>
              <a:t>Accede </a:t>
            </a:r>
            <a:r>
              <a:rPr sz="700" u="sng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Neue-Medium"/>
                <a:cs typeface="HelveticaNeue-Medium"/>
              </a:rPr>
              <a:t>aq</a:t>
            </a:r>
            <a:r>
              <a:rPr lang="es-ES" sz="700" u="sng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Neue-Medium"/>
                <a:cs typeface="HelveticaNeue-Medium"/>
              </a:rPr>
              <a:t>uí</a:t>
            </a:r>
            <a:r>
              <a:rPr sz="700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700" dirty="0">
                <a:solidFill>
                  <a:srgbClr val="FFFFFF"/>
                </a:solidFill>
                <a:latin typeface="Helvetica Neue"/>
                <a:cs typeface="Helvetica Neue"/>
              </a:rPr>
              <a:t>al estudio de </a:t>
            </a:r>
            <a:r>
              <a:rPr sz="700" spc="-5" dirty="0">
                <a:solidFill>
                  <a:srgbClr val="FFFFFF"/>
                </a:solidFill>
                <a:latin typeface="Helvetica Neue"/>
                <a:cs typeface="Helvetica Neue"/>
              </a:rPr>
              <a:t>mercado </a:t>
            </a:r>
            <a:r>
              <a:rPr lang="es-ES" sz="700" dirty="0">
                <a:solidFill>
                  <a:srgbClr val="FFFFFF"/>
                </a:solidFill>
                <a:latin typeface="Helvetica Neue"/>
                <a:cs typeface="Helvetica Neue"/>
              </a:rPr>
              <a:t>completo    </a:t>
            </a:r>
            <a:r>
              <a:rPr lang="es-ES" sz="700" dirty="0">
                <a:latin typeface="Helvetica Neue"/>
                <a:cs typeface="Helvetica Neue"/>
              </a:rPr>
              <a:t>(Este punto será cumplimentado o eliminado en los Servicios Centrales de ICEX)</a:t>
            </a:r>
            <a:endParaRPr sz="700" dirty="0">
              <a:latin typeface="Helvetica Neue"/>
              <a:cs typeface="Helvetica Neue"/>
            </a:endParaRPr>
          </a:p>
        </p:txBody>
      </p:sp>
      <p:sp>
        <p:nvSpPr>
          <p:cNvPr id="60" name="object 8">
            <a:extLst>
              <a:ext uri="{FF2B5EF4-FFF2-40B4-BE49-F238E27FC236}">
                <a16:creationId xmlns:a16="http://schemas.microsoft.com/office/drawing/2014/main" id="{8105A9BE-ECA4-DE13-2BB6-B468EF17AAD3}"/>
              </a:ext>
            </a:extLst>
          </p:cNvPr>
          <p:cNvSpPr txBox="1"/>
          <p:nvPr/>
        </p:nvSpPr>
        <p:spPr>
          <a:xfrm>
            <a:off x="5770084" y="10228091"/>
            <a:ext cx="116459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550" b="1" dirty="0">
                <a:solidFill>
                  <a:srgbClr val="414248"/>
                </a:solidFill>
                <a:latin typeface="Helvetica Neue"/>
                <a:cs typeface="Helvetica Neue"/>
              </a:rPr>
              <a:t>OCTUBRE, 2024</a:t>
            </a:r>
            <a:r>
              <a:rPr sz="550" b="1" dirty="0">
                <a:solidFill>
                  <a:srgbClr val="414248"/>
                </a:solidFill>
                <a:latin typeface="Helvetica Neue"/>
                <a:cs typeface="Helvetica Neue"/>
              </a:rPr>
              <a:t> · NIP</a:t>
            </a:r>
            <a:r>
              <a:rPr lang="es-ES" sz="550" b="1" dirty="0">
                <a:solidFill>
                  <a:srgbClr val="414248"/>
                </a:solidFill>
                <a:latin typeface="Helvetica Neue"/>
                <a:cs typeface="Helvetica Neue"/>
              </a:rPr>
              <a:t>O 224240080</a:t>
            </a:r>
            <a:endParaRPr sz="550" dirty="0">
              <a:latin typeface="Helvetica Neue"/>
              <a:cs typeface="Helvetica Neue"/>
            </a:endParaRPr>
          </a:p>
        </p:txBody>
      </p:sp>
      <p:sp>
        <p:nvSpPr>
          <p:cNvPr id="61" name="object 18">
            <a:extLst>
              <a:ext uri="{FF2B5EF4-FFF2-40B4-BE49-F238E27FC236}">
                <a16:creationId xmlns:a16="http://schemas.microsoft.com/office/drawing/2014/main" id="{9172BCBE-394A-E0EB-E804-75AA0A8C5C5F}"/>
              </a:ext>
            </a:extLst>
          </p:cNvPr>
          <p:cNvSpPr txBox="1"/>
          <p:nvPr/>
        </p:nvSpPr>
        <p:spPr>
          <a:xfrm>
            <a:off x="539124" y="9323234"/>
            <a:ext cx="928943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dirty="0">
                <a:solidFill>
                  <a:srgbClr val="E41F13"/>
                </a:solidFill>
                <a:latin typeface="Helvetica Neue"/>
                <a:cs typeface="Helvetica Neue"/>
              </a:rPr>
              <a:t>Realización</a:t>
            </a:r>
            <a:endParaRPr sz="550" dirty="0">
              <a:latin typeface="Helvetica Neue"/>
              <a:cs typeface="Helvetica Neue"/>
            </a:endParaRPr>
          </a:p>
          <a:p>
            <a:pPr marL="12700">
              <a:lnSpc>
                <a:spcPct val="100000"/>
              </a:lnSpc>
            </a:pPr>
            <a:r>
              <a:rPr lang="es-ES" sz="550" b="1" dirty="0">
                <a:solidFill>
                  <a:srgbClr val="414248"/>
                </a:solidFill>
                <a:latin typeface="Helvetica Neue"/>
                <a:cs typeface="Helvetica Neue"/>
              </a:rPr>
              <a:t>Maitane Barreira Castelao</a:t>
            </a:r>
            <a:endParaRPr sz="550" dirty="0">
              <a:latin typeface="Helvetica Neue"/>
              <a:cs typeface="Helvetica Neue"/>
            </a:endParaRPr>
          </a:p>
        </p:txBody>
      </p:sp>
      <p:sp>
        <p:nvSpPr>
          <p:cNvPr id="62" name="object 19">
            <a:extLst>
              <a:ext uri="{FF2B5EF4-FFF2-40B4-BE49-F238E27FC236}">
                <a16:creationId xmlns:a16="http://schemas.microsoft.com/office/drawing/2014/main" id="{B4507958-6D68-7420-1BEA-A26937E17052}"/>
              </a:ext>
            </a:extLst>
          </p:cNvPr>
          <p:cNvSpPr txBox="1"/>
          <p:nvPr/>
        </p:nvSpPr>
        <p:spPr>
          <a:xfrm>
            <a:off x="539124" y="9574695"/>
            <a:ext cx="8007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s-ES" sz="550" dirty="0">
                <a:solidFill>
                  <a:srgbClr val="414248"/>
                </a:solidFill>
                <a:latin typeface="Helvetica Neue"/>
                <a:cs typeface="Helvetica Neue"/>
              </a:rPr>
              <a:t>22 de octubre de 2024 Varsovia</a:t>
            </a:r>
            <a:endParaRPr sz="550" dirty="0">
              <a:latin typeface="Helvetica Neue"/>
              <a:cs typeface="Helvetica Neue"/>
            </a:endParaRPr>
          </a:p>
        </p:txBody>
      </p:sp>
      <p:sp>
        <p:nvSpPr>
          <p:cNvPr id="63" name="object 21">
            <a:extLst>
              <a:ext uri="{FF2B5EF4-FFF2-40B4-BE49-F238E27FC236}">
                <a16:creationId xmlns:a16="http://schemas.microsoft.com/office/drawing/2014/main" id="{E9A49B43-FBC3-20AD-1C41-7C8A9C346EDC}"/>
              </a:ext>
            </a:extLst>
          </p:cNvPr>
          <p:cNvSpPr txBox="1"/>
          <p:nvPr/>
        </p:nvSpPr>
        <p:spPr>
          <a:xfrm>
            <a:off x="1637097" y="9323234"/>
            <a:ext cx="110109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dirty="0">
                <a:solidFill>
                  <a:srgbClr val="E41F13"/>
                </a:solidFill>
                <a:latin typeface="Helvetica Neue"/>
                <a:cs typeface="Helvetica Neue"/>
              </a:rPr>
              <a:t>Supervisión</a:t>
            </a:r>
            <a:endParaRPr sz="550" dirty="0">
              <a:latin typeface="Helvetica Neue"/>
              <a:cs typeface="Helvetica Neue"/>
            </a:endParaRPr>
          </a:p>
          <a:p>
            <a:pPr marL="12700" marR="5080">
              <a:lnSpc>
                <a:spcPct val="100000"/>
              </a:lnSpc>
            </a:pPr>
            <a:r>
              <a:rPr sz="550" dirty="0">
                <a:solidFill>
                  <a:srgbClr val="414248"/>
                </a:solidFill>
                <a:latin typeface="Helvetica Neue"/>
                <a:cs typeface="Helvetica Neue"/>
              </a:rPr>
              <a:t>Oficina Económica y </a:t>
            </a:r>
            <a:r>
              <a:rPr sz="550" spc="-5" dirty="0">
                <a:solidFill>
                  <a:srgbClr val="414248"/>
                </a:solidFill>
                <a:latin typeface="Helvetica Neue"/>
                <a:cs typeface="Helvetica Neue"/>
              </a:rPr>
              <a:t>Comercial</a:t>
            </a:r>
            <a:r>
              <a:rPr sz="550" spc="-65" dirty="0">
                <a:solidFill>
                  <a:srgbClr val="414248"/>
                </a:solidFill>
                <a:latin typeface="Helvetica Neue"/>
                <a:cs typeface="Helvetica Neue"/>
              </a:rPr>
              <a:t> </a:t>
            </a:r>
            <a:r>
              <a:rPr sz="550" dirty="0">
                <a:solidFill>
                  <a:srgbClr val="414248"/>
                </a:solidFill>
                <a:latin typeface="Helvetica Neue"/>
                <a:cs typeface="Helvetica Neue"/>
              </a:rPr>
              <a:t>de  la Embajada de España </a:t>
            </a:r>
            <a:r>
              <a:rPr sz="550" dirty="0" err="1">
                <a:solidFill>
                  <a:srgbClr val="414248"/>
                </a:solidFill>
                <a:latin typeface="Helvetica Neue"/>
                <a:cs typeface="Helvetica Neue"/>
              </a:rPr>
              <a:t>en</a:t>
            </a:r>
            <a:r>
              <a:rPr sz="550" spc="-65" dirty="0">
                <a:solidFill>
                  <a:srgbClr val="414248"/>
                </a:solidFill>
                <a:latin typeface="Helvetica Neue"/>
                <a:cs typeface="Helvetica Neue"/>
              </a:rPr>
              <a:t> </a:t>
            </a:r>
            <a:r>
              <a:rPr lang="es-ES" sz="550" spc="-65" dirty="0">
                <a:solidFill>
                  <a:srgbClr val="414248"/>
                </a:solidFill>
                <a:latin typeface="Helvetica Neue"/>
                <a:cs typeface="Helvetica Neue"/>
              </a:rPr>
              <a:t>Varsovia</a:t>
            </a:r>
            <a:endParaRPr sz="550" dirty="0">
              <a:latin typeface="Helvetica Neue"/>
              <a:cs typeface="Helvetica Neue"/>
            </a:endParaRPr>
          </a:p>
        </p:txBody>
      </p:sp>
      <p:sp>
        <p:nvSpPr>
          <p:cNvPr id="64" name="object 22">
            <a:extLst>
              <a:ext uri="{FF2B5EF4-FFF2-40B4-BE49-F238E27FC236}">
                <a16:creationId xmlns:a16="http://schemas.microsoft.com/office/drawing/2014/main" id="{43BF50D1-D3D3-3E8F-66DD-93C848EC15CC}"/>
              </a:ext>
            </a:extLst>
          </p:cNvPr>
          <p:cNvSpPr txBox="1"/>
          <p:nvPr/>
        </p:nvSpPr>
        <p:spPr>
          <a:xfrm>
            <a:off x="1637097" y="9658515"/>
            <a:ext cx="1226753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5" dirty="0">
                <a:solidFill>
                  <a:srgbClr val="ED2E24"/>
                </a:solidFill>
                <a:latin typeface="Helvetica Neue"/>
                <a:cs typeface="Helvetica Ne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</a:t>
            </a:r>
            <a:r>
              <a:rPr lang="es-ES" sz="550" spc="-5" dirty="0" err="1">
                <a:solidFill>
                  <a:srgbClr val="ED2E24"/>
                </a:solidFill>
                <a:latin typeface="Helvetica Neue"/>
                <a:cs typeface="Helvetica Ne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polonia</a:t>
            </a:r>
            <a:r>
              <a:rPr sz="550" spc="-5" dirty="0">
                <a:solidFill>
                  <a:srgbClr val="ED2E24"/>
                </a:solidFill>
                <a:latin typeface="Helvetica Neue"/>
                <a:cs typeface="Helvetica Ne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.oficinascomerciales.es</a:t>
            </a:r>
            <a:endParaRPr sz="550" dirty="0">
              <a:solidFill>
                <a:srgbClr val="ED2E24"/>
              </a:solidFill>
              <a:latin typeface="Helvetica Neue"/>
              <a:cs typeface="Helvetica Neue"/>
            </a:endParaRPr>
          </a:p>
        </p:txBody>
      </p:sp>
      <p:sp>
        <p:nvSpPr>
          <p:cNvPr id="71" name="object 54">
            <a:extLst>
              <a:ext uri="{FF2B5EF4-FFF2-40B4-BE49-F238E27FC236}">
                <a16:creationId xmlns:a16="http://schemas.microsoft.com/office/drawing/2014/main" id="{1BE53A94-D215-7E78-B638-507B56199624}"/>
              </a:ext>
            </a:extLst>
          </p:cNvPr>
          <p:cNvSpPr txBox="1"/>
          <p:nvPr/>
        </p:nvSpPr>
        <p:spPr>
          <a:xfrm>
            <a:off x="1267411" y="4610745"/>
            <a:ext cx="1981200" cy="2180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15"/>
              </a:lnSpc>
              <a:spcBef>
                <a:spcPts val="100"/>
              </a:spcBef>
              <a:tabLst>
                <a:tab pos="1794510" algn="l"/>
              </a:tabLst>
            </a:pPr>
            <a:r>
              <a:rPr lang="es-ES" sz="700" dirty="0">
                <a:solidFill>
                  <a:srgbClr val="414248"/>
                </a:solidFill>
                <a:latin typeface="Helvetica Neue"/>
                <a:cs typeface="Helvetica Neue"/>
              </a:rPr>
              <a:t>Indica que el producto cumple con los requisitos esenciales de las directivas de la UE aplicables.</a:t>
            </a:r>
            <a:endParaRPr sz="700" dirty="0">
              <a:latin typeface="Helvetica Neue"/>
              <a:cs typeface="Helvetica Neue"/>
            </a:endParaRPr>
          </a:p>
        </p:txBody>
      </p:sp>
      <p:sp>
        <p:nvSpPr>
          <p:cNvPr id="74" name="object 54">
            <a:extLst>
              <a:ext uri="{FF2B5EF4-FFF2-40B4-BE49-F238E27FC236}">
                <a16:creationId xmlns:a16="http://schemas.microsoft.com/office/drawing/2014/main" id="{608AD3B3-B9C3-168D-13FF-B6A266F7C113}"/>
              </a:ext>
            </a:extLst>
          </p:cNvPr>
          <p:cNvSpPr txBox="1"/>
          <p:nvPr/>
        </p:nvSpPr>
        <p:spPr>
          <a:xfrm>
            <a:off x="567632" y="4975477"/>
            <a:ext cx="547167" cy="121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15"/>
              </a:lnSpc>
              <a:spcBef>
                <a:spcPts val="100"/>
              </a:spcBef>
              <a:tabLst>
                <a:tab pos="1794510" algn="l"/>
              </a:tabLst>
            </a:pPr>
            <a:r>
              <a:rPr lang="es-ES" sz="1050" b="1" baseline="3968" dirty="0">
                <a:solidFill>
                  <a:srgbClr val="414248"/>
                </a:solidFill>
                <a:latin typeface="Helvetica Neue"/>
                <a:cs typeface="Helvetica Neue"/>
              </a:rPr>
              <a:t>EN 50126</a:t>
            </a:r>
            <a:endParaRPr sz="700" dirty="0">
              <a:latin typeface="Helvetica Neue"/>
              <a:cs typeface="Helvetica Neue"/>
            </a:endParaRPr>
          </a:p>
        </p:txBody>
      </p:sp>
      <p:sp>
        <p:nvSpPr>
          <p:cNvPr id="75" name="object 54">
            <a:extLst>
              <a:ext uri="{FF2B5EF4-FFF2-40B4-BE49-F238E27FC236}">
                <a16:creationId xmlns:a16="http://schemas.microsoft.com/office/drawing/2014/main" id="{A39A5D08-EF32-9787-27F2-31DAD1A3E63D}"/>
              </a:ext>
            </a:extLst>
          </p:cNvPr>
          <p:cNvSpPr txBox="1"/>
          <p:nvPr/>
        </p:nvSpPr>
        <p:spPr>
          <a:xfrm>
            <a:off x="1267411" y="4938097"/>
            <a:ext cx="2362142" cy="423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815"/>
              </a:lnSpc>
              <a:spcBef>
                <a:spcPts val="100"/>
              </a:spcBef>
              <a:tabLst>
                <a:tab pos="1794510" algn="l"/>
              </a:tabLst>
            </a:pPr>
            <a:r>
              <a:rPr lang="es-ES" sz="700" dirty="0">
                <a:solidFill>
                  <a:srgbClr val="414248"/>
                </a:solidFill>
                <a:latin typeface="Helvetica Neue"/>
                <a:cs typeface="Helvetica Neue"/>
              </a:rPr>
              <a:t>Estándar de la Normativa Europea relativo a las aplicaciones ferroviarias: especificación y demostración de fiabilidad, disponibilidad, mantenibilidad y seguridad (RAMS).</a:t>
            </a:r>
          </a:p>
        </p:txBody>
      </p:sp>
      <p:sp>
        <p:nvSpPr>
          <p:cNvPr id="78" name="object 54">
            <a:extLst>
              <a:ext uri="{FF2B5EF4-FFF2-40B4-BE49-F238E27FC236}">
                <a16:creationId xmlns:a16="http://schemas.microsoft.com/office/drawing/2014/main" id="{79BAC630-58E2-89CB-0F0F-20F416E86064}"/>
              </a:ext>
            </a:extLst>
          </p:cNvPr>
          <p:cNvSpPr txBox="1"/>
          <p:nvPr/>
        </p:nvSpPr>
        <p:spPr>
          <a:xfrm>
            <a:off x="569268" y="5538153"/>
            <a:ext cx="582670" cy="1204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15"/>
              </a:lnSpc>
              <a:spcBef>
                <a:spcPts val="100"/>
              </a:spcBef>
              <a:tabLst>
                <a:tab pos="1794510" algn="l"/>
              </a:tabLst>
            </a:pPr>
            <a:r>
              <a:rPr lang="es-ES" sz="1050" b="1" baseline="3968" dirty="0">
                <a:solidFill>
                  <a:srgbClr val="414248"/>
                </a:solidFill>
                <a:latin typeface="Helvetica Neue"/>
                <a:cs typeface="Helvetica Neue"/>
              </a:rPr>
              <a:t>EN 50128</a:t>
            </a:r>
            <a:endParaRPr sz="700" dirty="0">
              <a:latin typeface="Helvetica Neue"/>
              <a:cs typeface="Helvetica Neue"/>
            </a:endParaRPr>
          </a:p>
        </p:txBody>
      </p:sp>
      <p:sp>
        <p:nvSpPr>
          <p:cNvPr id="34" name="object 72">
            <a:extLst>
              <a:ext uri="{FF2B5EF4-FFF2-40B4-BE49-F238E27FC236}">
                <a16:creationId xmlns:a16="http://schemas.microsoft.com/office/drawing/2014/main" id="{CE7787EC-B9D9-7AB6-260F-3CE5C4FB0877}"/>
              </a:ext>
            </a:extLst>
          </p:cNvPr>
          <p:cNvSpPr txBox="1"/>
          <p:nvPr/>
        </p:nvSpPr>
        <p:spPr>
          <a:xfrm>
            <a:off x="2126231" y="8186659"/>
            <a:ext cx="1122379" cy="7708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00" marR="5080">
              <a:lnSpc>
                <a:spcPts val="640"/>
              </a:lnSpc>
              <a:spcBef>
                <a:spcPts val="100"/>
              </a:spcBef>
            </a:pPr>
            <a:r>
              <a:rPr lang="es-ES" sz="700" spc="-5" dirty="0">
                <a:solidFill>
                  <a:srgbClr val="414248"/>
                </a:solidFill>
                <a:latin typeface="Helvetica Neue"/>
                <a:cs typeface="Helvetica Neue"/>
              </a:rPr>
              <a:t>Min. Infraestructuras</a:t>
            </a:r>
          </a:p>
          <a:p>
            <a:pPr marL="14400" marR="5080">
              <a:lnSpc>
                <a:spcPts val="740"/>
              </a:lnSpc>
              <a:spcBef>
                <a:spcPts val="100"/>
              </a:spcBef>
            </a:pPr>
            <a:r>
              <a:rPr lang="es-ES" sz="700" u="sng" dirty="0">
                <a:solidFill>
                  <a:srgbClr val="ED2E24"/>
                </a:solidFill>
                <a:latin typeface="Helvetica Neue"/>
                <a:cs typeface="Helvetica Neue"/>
              </a:rPr>
              <a:t>https://www.gov.pl/web/infrastruktura/transport</a:t>
            </a:r>
          </a:p>
          <a:p>
            <a:pPr marL="12700" marR="37465">
              <a:lnSpc>
                <a:spcPct val="100000"/>
              </a:lnSpc>
              <a:spcBef>
                <a:spcPts val="280"/>
              </a:spcBef>
            </a:pPr>
            <a:r>
              <a:rPr lang="es-ES" sz="700" dirty="0">
                <a:solidFill>
                  <a:srgbClr val="414248"/>
                </a:solidFill>
                <a:latin typeface="Helvetica Neue"/>
                <a:cs typeface="Helvetica Neue"/>
              </a:rPr>
              <a:t>Dpto. del ferrocarril (DTK)</a:t>
            </a:r>
          </a:p>
          <a:p>
            <a:pPr marL="12700">
              <a:lnSpc>
                <a:spcPct val="100000"/>
              </a:lnSpc>
            </a:pPr>
            <a:r>
              <a:rPr lang="es-ES" sz="700" u="sng" spc="-5" dirty="0">
                <a:solidFill>
                  <a:srgbClr val="ED2E24"/>
                </a:solidFill>
                <a:latin typeface="Helvetica Neue"/>
                <a:cs typeface="Helvetica Neue"/>
              </a:rPr>
              <a:t>https://www.gov.pl/web/infrastruktura/departament-kolejnictwa-dtk</a:t>
            </a:r>
            <a:endParaRPr lang="es-ES" sz="700" u="sng" dirty="0">
              <a:solidFill>
                <a:srgbClr val="ED2E24"/>
              </a:solidFill>
              <a:latin typeface="Helvetica Neue"/>
              <a:cs typeface="Helvetica Neue"/>
            </a:endParaRPr>
          </a:p>
        </p:txBody>
      </p:sp>
      <p:sp>
        <p:nvSpPr>
          <p:cNvPr id="36" name="object 72">
            <a:extLst>
              <a:ext uri="{FF2B5EF4-FFF2-40B4-BE49-F238E27FC236}">
                <a16:creationId xmlns:a16="http://schemas.microsoft.com/office/drawing/2014/main" id="{CEFD5CD2-921E-92A6-330D-7B0D1B982475}"/>
              </a:ext>
            </a:extLst>
          </p:cNvPr>
          <p:cNvSpPr txBox="1"/>
          <p:nvPr/>
        </p:nvSpPr>
        <p:spPr>
          <a:xfrm>
            <a:off x="3526800" y="8132636"/>
            <a:ext cx="1122379" cy="9357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37465">
              <a:spcBef>
                <a:spcPts val="280"/>
              </a:spcBef>
            </a:pPr>
            <a:r>
              <a:rPr lang="es-ES" sz="700" spc="-5" dirty="0">
                <a:solidFill>
                  <a:srgbClr val="414248"/>
                </a:solidFill>
                <a:latin typeface="Helvetica Neue"/>
                <a:cs typeface="Helvetica Neue"/>
              </a:rPr>
              <a:t>Min. De Activos del Estado</a:t>
            </a:r>
            <a:r>
              <a:rPr lang="es-ES" sz="700" dirty="0">
                <a:solidFill>
                  <a:srgbClr val="414248"/>
                </a:solidFill>
                <a:latin typeface="Helvetica Neue"/>
                <a:cs typeface="Helvetica Neue"/>
              </a:rPr>
              <a:t> </a:t>
            </a:r>
            <a:r>
              <a:rPr lang="es-ES" sz="700" u="sng" spc="-5" dirty="0">
                <a:solidFill>
                  <a:srgbClr val="ED2E24"/>
                </a:solidFill>
                <a:latin typeface="Helvetica Neue"/>
                <a:cs typeface="Helvetica Neue"/>
              </a:rPr>
              <a:t>https://www.gov.pl/web/aktywa-panstwowe</a:t>
            </a:r>
            <a:endParaRPr lang="es-ES" sz="700" spc="-5" dirty="0">
              <a:solidFill>
                <a:srgbClr val="414248"/>
              </a:solidFill>
              <a:latin typeface="Helvetica Neue"/>
              <a:cs typeface="Helvetica Neue"/>
            </a:endParaRPr>
          </a:p>
          <a:p>
            <a:pPr marL="12700" marR="37465">
              <a:lnSpc>
                <a:spcPct val="100000"/>
              </a:lnSpc>
              <a:spcBef>
                <a:spcPts val="280"/>
              </a:spcBef>
            </a:pPr>
            <a:r>
              <a:rPr lang="es-ES" sz="700" spc="-5" dirty="0">
                <a:solidFill>
                  <a:srgbClr val="414248"/>
                </a:solidFill>
                <a:latin typeface="Helvetica Neue"/>
                <a:cs typeface="Helvetica Neue"/>
              </a:rPr>
              <a:t>UTK              </a:t>
            </a:r>
            <a:r>
              <a:rPr lang="es-ES" sz="700" u="sng" spc="-5" dirty="0">
                <a:solidFill>
                  <a:srgbClr val="ED2E24"/>
                </a:solidFill>
                <a:latin typeface="Helvetica Neue"/>
                <a:cs typeface="Helvetica Neue"/>
              </a:rPr>
              <a:t>www.utk.gov.pl </a:t>
            </a:r>
          </a:p>
          <a:p>
            <a:pPr marL="12700" marR="37465">
              <a:lnSpc>
                <a:spcPct val="100000"/>
              </a:lnSpc>
              <a:spcBef>
                <a:spcPts val="280"/>
              </a:spcBef>
            </a:pPr>
            <a:r>
              <a:rPr lang="es-ES" sz="700" dirty="0">
                <a:solidFill>
                  <a:srgbClr val="414248"/>
                </a:solidFill>
                <a:latin typeface="Helvetica Neue"/>
                <a:cs typeface="Helvetica Neue"/>
              </a:rPr>
              <a:t>PKP PLK</a:t>
            </a:r>
          </a:p>
          <a:p>
            <a:pPr marL="12700">
              <a:lnSpc>
                <a:spcPct val="100000"/>
              </a:lnSpc>
            </a:pPr>
            <a:r>
              <a:rPr lang="es-ES" sz="700" u="sng" spc="-5" dirty="0">
                <a:solidFill>
                  <a:srgbClr val="ED2E24"/>
                </a:solidFill>
                <a:latin typeface="Helvetica Neue"/>
                <a:cs typeface="Helvetica Neue"/>
              </a:rPr>
              <a:t>https://www.plk-sa.pl/</a:t>
            </a:r>
            <a:endParaRPr lang="es-ES" sz="700" u="sng" dirty="0">
              <a:solidFill>
                <a:srgbClr val="ED2E24"/>
              </a:solidFill>
              <a:latin typeface="Helvetica Neue"/>
              <a:cs typeface="Helvetica Neue"/>
            </a:endParaRPr>
          </a:p>
        </p:txBody>
      </p:sp>
      <p:sp>
        <p:nvSpPr>
          <p:cNvPr id="28" name="object 35">
            <a:extLst>
              <a:ext uri="{FF2B5EF4-FFF2-40B4-BE49-F238E27FC236}">
                <a16:creationId xmlns:a16="http://schemas.microsoft.com/office/drawing/2014/main" id="{A298D3DC-5B90-90F7-CE9A-F44BE42D4355}"/>
              </a:ext>
            </a:extLst>
          </p:cNvPr>
          <p:cNvSpPr txBox="1"/>
          <p:nvPr/>
        </p:nvSpPr>
        <p:spPr>
          <a:xfrm>
            <a:off x="1487308" y="2331330"/>
            <a:ext cx="2179955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  <a:tabLst>
                <a:tab pos="68580" algn="l"/>
              </a:tabLst>
            </a:pPr>
            <a:r>
              <a:rPr lang="es-ES" sz="700" i="1" dirty="0" err="1">
                <a:solidFill>
                  <a:srgbClr val="414248"/>
                </a:solidFill>
                <a:latin typeface="Helvetica Neue"/>
                <a:cs typeface="Helvetica Neue"/>
              </a:rPr>
              <a:t>Joint</a:t>
            </a:r>
            <a:r>
              <a:rPr lang="es-ES" sz="700" i="1" dirty="0">
                <a:solidFill>
                  <a:srgbClr val="414248"/>
                </a:solidFill>
                <a:latin typeface="Helvetica Neue"/>
                <a:cs typeface="Helvetica Neue"/>
              </a:rPr>
              <a:t> venture </a:t>
            </a:r>
            <a:r>
              <a:rPr lang="es-ES" sz="700" dirty="0">
                <a:solidFill>
                  <a:srgbClr val="414248"/>
                </a:solidFill>
                <a:latin typeface="Helvetica Neue"/>
                <a:cs typeface="Helvetica Neue"/>
              </a:rPr>
              <a:t>que busca proveer soluciones de vanguardia en tecnologías de superficies para el sistema de trenes de alta velocidad.</a:t>
            </a:r>
            <a:endParaRPr lang="es-ES" sz="700" dirty="0">
              <a:latin typeface="Helvetica Neue"/>
              <a:cs typeface="Helvetica Neue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68580" algn="l"/>
              </a:tabLst>
            </a:pPr>
            <a:endParaRPr lang="es-ES" sz="700" dirty="0">
              <a:latin typeface="Helvetica Neue"/>
              <a:cs typeface="Helvetica Neue"/>
            </a:endParaRPr>
          </a:p>
        </p:txBody>
      </p:sp>
      <p:sp>
        <p:nvSpPr>
          <p:cNvPr id="35" name="object 51">
            <a:extLst>
              <a:ext uri="{FF2B5EF4-FFF2-40B4-BE49-F238E27FC236}">
                <a16:creationId xmlns:a16="http://schemas.microsoft.com/office/drawing/2014/main" id="{C9676327-D820-090B-5BCB-C3DD949456BA}"/>
              </a:ext>
            </a:extLst>
          </p:cNvPr>
          <p:cNvSpPr txBox="1"/>
          <p:nvPr/>
        </p:nvSpPr>
        <p:spPr>
          <a:xfrm>
            <a:off x="4787987" y="2349187"/>
            <a:ext cx="21780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  <a:tabLst>
                <a:tab pos="68580" algn="l"/>
              </a:tabLst>
            </a:pPr>
            <a:r>
              <a:rPr lang="es-ES" sz="700" dirty="0">
                <a:solidFill>
                  <a:srgbClr val="414248"/>
                </a:solidFill>
                <a:latin typeface="Helvetica Neue"/>
                <a:cs typeface="Helvetica Neue"/>
              </a:rPr>
              <a:t>Ambas entidades colaboran a través de un Acuerdo Marco de Cooperación firmado en 2008.</a:t>
            </a:r>
          </a:p>
        </p:txBody>
      </p:sp>
      <p:sp>
        <p:nvSpPr>
          <p:cNvPr id="42" name="object 52">
            <a:extLst>
              <a:ext uri="{FF2B5EF4-FFF2-40B4-BE49-F238E27FC236}">
                <a16:creationId xmlns:a16="http://schemas.microsoft.com/office/drawing/2014/main" id="{D3A4E76F-7567-9E5F-A50B-AA0E18AD9B59}"/>
              </a:ext>
            </a:extLst>
          </p:cNvPr>
          <p:cNvSpPr txBox="1"/>
          <p:nvPr/>
        </p:nvSpPr>
        <p:spPr>
          <a:xfrm>
            <a:off x="1513009" y="2924599"/>
            <a:ext cx="19786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68580" algn="l"/>
              </a:tabLst>
            </a:pPr>
            <a:r>
              <a:rPr lang="es-ES" sz="700" dirty="0">
                <a:solidFill>
                  <a:srgbClr val="414248"/>
                </a:solidFill>
                <a:latin typeface="Helvetica Neue"/>
                <a:cs typeface="Helvetica Neue"/>
              </a:rPr>
              <a:t>Han firmado un acuerdo para la revisión conjunta de las normas de técnicas de alta velocidad. </a:t>
            </a:r>
            <a:endParaRPr lang="es-ES" sz="700" dirty="0">
              <a:latin typeface="Helvetica Neue"/>
              <a:cs typeface="Helvetica Neue"/>
            </a:endParaRPr>
          </a:p>
        </p:txBody>
      </p:sp>
      <p:sp>
        <p:nvSpPr>
          <p:cNvPr id="43" name="object 53">
            <a:extLst>
              <a:ext uri="{FF2B5EF4-FFF2-40B4-BE49-F238E27FC236}">
                <a16:creationId xmlns:a16="http://schemas.microsoft.com/office/drawing/2014/main" id="{9A01E55A-858D-FEBE-8672-D443F233656A}"/>
              </a:ext>
            </a:extLst>
          </p:cNvPr>
          <p:cNvSpPr txBox="1"/>
          <p:nvPr/>
        </p:nvSpPr>
        <p:spPr>
          <a:xfrm>
            <a:off x="557183" y="2405699"/>
            <a:ext cx="87291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b="1" dirty="0">
                <a:solidFill>
                  <a:srgbClr val="414248"/>
                </a:solidFill>
                <a:latin typeface="Helvetica Neue"/>
                <a:cs typeface="Helvetica Neue"/>
              </a:rPr>
              <a:t>KZN &amp; T. ALEGRIA</a:t>
            </a:r>
            <a:endParaRPr sz="700" dirty="0">
              <a:latin typeface="Helvetica Neue"/>
              <a:cs typeface="Helvetica Neue"/>
            </a:endParaRPr>
          </a:p>
        </p:txBody>
      </p:sp>
      <p:sp>
        <p:nvSpPr>
          <p:cNvPr id="44" name="object 59">
            <a:extLst>
              <a:ext uri="{FF2B5EF4-FFF2-40B4-BE49-F238E27FC236}">
                <a16:creationId xmlns:a16="http://schemas.microsoft.com/office/drawing/2014/main" id="{659FF08E-7509-363F-25C6-0180ED55F613}"/>
              </a:ext>
            </a:extLst>
          </p:cNvPr>
          <p:cNvSpPr txBox="1"/>
          <p:nvPr/>
        </p:nvSpPr>
        <p:spPr>
          <a:xfrm>
            <a:off x="3950174" y="2369696"/>
            <a:ext cx="798918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b="1" dirty="0">
                <a:solidFill>
                  <a:srgbClr val="414248"/>
                </a:solidFill>
                <a:latin typeface="Helvetica Neue"/>
                <a:cs typeface="Helvetica Neue"/>
              </a:rPr>
              <a:t>ADIF &amp; PKP PLK</a:t>
            </a:r>
            <a:endParaRPr sz="700" dirty="0">
              <a:latin typeface="Helvetica Neue"/>
              <a:cs typeface="Helvetica Neue"/>
            </a:endParaRPr>
          </a:p>
        </p:txBody>
      </p:sp>
      <p:sp>
        <p:nvSpPr>
          <p:cNvPr id="45" name="object 60">
            <a:extLst>
              <a:ext uri="{FF2B5EF4-FFF2-40B4-BE49-F238E27FC236}">
                <a16:creationId xmlns:a16="http://schemas.microsoft.com/office/drawing/2014/main" id="{72273016-651A-658D-D38A-79995A79204A}"/>
              </a:ext>
            </a:extLst>
          </p:cNvPr>
          <p:cNvSpPr txBox="1"/>
          <p:nvPr/>
        </p:nvSpPr>
        <p:spPr>
          <a:xfrm>
            <a:off x="569950" y="2970445"/>
            <a:ext cx="627384" cy="122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s-ES" sz="700" b="1" spc="-5" dirty="0">
                <a:solidFill>
                  <a:srgbClr val="414248"/>
                </a:solidFill>
                <a:latin typeface="Helvetica Neue"/>
                <a:cs typeface="Helvetica Neue"/>
              </a:rPr>
              <a:t>CPK &amp; INECO</a:t>
            </a:r>
            <a:endParaRPr sz="700" dirty="0">
              <a:latin typeface="Helvetica Neue"/>
              <a:cs typeface="Helvetica Neue"/>
            </a:endParaRPr>
          </a:p>
        </p:txBody>
      </p:sp>
      <p:sp>
        <p:nvSpPr>
          <p:cNvPr id="46" name="object 61">
            <a:extLst>
              <a:ext uri="{FF2B5EF4-FFF2-40B4-BE49-F238E27FC236}">
                <a16:creationId xmlns:a16="http://schemas.microsoft.com/office/drawing/2014/main" id="{CFFC84CC-C953-65C3-D485-A000CFF37296}"/>
              </a:ext>
            </a:extLst>
          </p:cNvPr>
          <p:cNvSpPr/>
          <p:nvPr/>
        </p:nvSpPr>
        <p:spPr>
          <a:xfrm>
            <a:off x="510752" y="2750525"/>
            <a:ext cx="3109595" cy="0"/>
          </a:xfrm>
          <a:custGeom>
            <a:avLst/>
            <a:gdLst/>
            <a:ahLst/>
            <a:cxnLst/>
            <a:rect l="l" t="t" r="r" b="b"/>
            <a:pathLst>
              <a:path w="3109595">
                <a:moveTo>
                  <a:pt x="0" y="0"/>
                </a:moveTo>
                <a:lnTo>
                  <a:pt x="3109506" y="0"/>
                </a:lnTo>
              </a:path>
            </a:pathLst>
          </a:custGeom>
          <a:ln w="3175">
            <a:solidFill>
              <a:srgbClr val="C4C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4">
            <a:extLst>
              <a:ext uri="{FF2B5EF4-FFF2-40B4-BE49-F238E27FC236}">
                <a16:creationId xmlns:a16="http://schemas.microsoft.com/office/drawing/2014/main" id="{6278DC81-ECD6-86BB-2212-14A97BF72362}"/>
              </a:ext>
            </a:extLst>
          </p:cNvPr>
          <p:cNvSpPr txBox="1"/>
          <p:nvPr/>
        </p:nvSpPr>
        <p:spPr>
          <a:xfrm>
            <a:off x="1247044" y="5483633"/>
            <a:ext cx="2276500" cy="423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815"/>
              </a:lnSpc>
              <a:spcBef>
                <a:spcPts val="100"/>
              </a:spcBef>
              <a:tabLst>
                <a:tab pos="1794510" algn="l"/>
              </a:tabLst>
            </a:pPr>
            <a:r>
              <a:rPr lang="es-ES" sz="700" dirty="0">
                <a:solidFill>
                  <a:srgbClr val="414248"/>
                </a:solidFill>
                <a:latin typeface="Helvetica Neue"/>
                <a:cs typeface="Helvetica Neue"/>
              </a:rPr>
              <a:t>Estándar de la Normativa Europea relativo a las aplicaciones ferroviarias: sistemas de comunicación, señalización y procesamiento: software para control y protección ferroviaria.</a:t>
            </a:r>
          </a:p>
        </p:txBody>
      </p:sp>
      <p:sp>
        <p:nvSpPr>
          <p:cNvPr id="53" name="object 63">
            <a:extLst>
              <a:ext uri="{FF2B5EF4-FFF2-40B4-BE49-F238E27FC236}">
                <a16:creationId xmlns:a16="http://schemas.microsoft.com/office/drawing/2014/main" id="{C7A1F9F8-343A-5D24-5E4D-408DF27A58D2}"/>
              </a:ext>
            </a:extLst>
          </p:cNvPr>
          <p:cNvSpPr/>
          <p:nvPr/>
        </p:nvSpPr>
        <p:spPr>
          <a:xfrm>
            <a:off x="536900" y="5973251"/>
            <a:ext cx="3109595" cy="0"/>
          </a:xfrm>
          <a:custGeom>
            <a:avLst/>
            <a:gdLst/>
            <a:ahLst/>
            <a:cxnLst/>
            <a:rect l="l" t="t" r="r" b="b"/>
            <a:pathLst>
              <a:path w="3109595">
                <a:moveTo>
                  <a:pt x="0" y="0"/>
                </a:moveTo>
                <a:lnTo>
                  <a:pt x="3109506" y="0"/>
                </a:lnTo>
              </a:path>
            </a:pathLst>
          </a:custGeom>
          <a:ln w="3175">
            <a:solidFill>
              <a:srgbClr val="C4C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54">
            <a:extLst>
              <a:ext uri="{FF2B5EF4-FFF2-40B4-BE49-F238E27FC236}">
                <a16:creationId xmlns:a16="http://schemas.microsoft.com/office/drawing/2014/main" id="{45DB657A-7DC3-BF13-E442-756EF232AA14}"/>
              </a:ext>
            </a:extLst>
          </p:cNvPr>
          <p:cNvSpPr txBox="1"/>
          <p:nvPr/>
        </p:nvSpPr>
        <p:spPr>
          <a:xfrm>
            <a:off x="540131" y="6063080"/>
            <a:ext cx="582670" cy="1204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15"/>
              </a:lnSpc>
              <a:spcBef>
                <a:spcPts val="100"/>
              </a:spcBef>
              <a:tabLst>
                <a:tab pos="1794510" algn="l"/>
              </a:tabLst>
            </a:pPr>
            <a:r>
              <a:rPr lang="es-ES" sz="1050" b="1" baseline="3968" dirty="0">
                <a:solidFill>
                  <a:srgbClr val="414248"/>
                </a:solidFill>
                <a:latin typeface="Helvetica Neue"/>
                <a:cs typeface="Helvetica Neue"/>
              </a:rPr>
              <a:t>EN 50129</a:t>
            </a:r>
            <a:endParaRPr sz="700" dirty="0">
              <a:latin typeface="Helvetica Neue"/>
              <a:cs typeface="Helvetica Neue"/>
            </a:endParaRPr>
          </a:p>
        </p:txBody>
      </p:sp>
      <p:sp>
        <p:nvSpPr>
          <p:cNvPr id="73" name="object 54">
            <a:extLst>
              <a:ext uri="{FF2B5EF4-FFF2-40B4-BE49-F238E27FC236}">
                <a16:creationId xmlns:a16="http://schemas.microsoft.com/office/drawing/2014/main" id="{536C9214-1136-A400-1869-30E3DEDD9092}"/>
              </a:ext>
            </a:extLst>
          </p:cNvPr>
          <p:cNvSpPr txBox="1"/>
          <p:nvPr/>
        </p:nvSpPr>
        <p:spPr>
          <a:xfrm>
            <a:off x="1255539" y="6029401"/>
            <a:ext cx="2359014" cy="423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815"/>
              </a:lnSpc>
              <a:spcBef>
                <a:spcPts val="100"/>
              </a:spcBef>
              <a:tabLst>
                <a:tab pos="1794510" algn="l"/>
              </a:tabLst>
            </a:pPr>
            <a:r>
              <a:rPr lang="es-ES" sz="700" dirty="0">
                <a:solidFill>
                  <a:srgbClr val="414248"/>
                </a:solidFill>
                <a:latin typeface="Helvetica Neue"/>
                <a:cs typeface="Helvetica Neue"/>
              </a:rPr>
              <a:t>Estándar de la Normativa Europea relativo a las aplicaciones ferroviarias: sistemas de comunicación, señalización y procesamiento: sistemas electrónicos relacionados con la seguridad para señalización.</a:t>
            </a:r>
          </a:p>
        </p:txBody>
      </p:sp>
      <p:sp>
        <p:nvSpPr>
          <p:cNvPr id="76" name="object 63">
            <a:extLst>
              <a:ext uri="{FF2B5EF4-FFF2-40B4-BE49-F238E27FC236}">
                <a16:creationId xmlns:a16="http://schemas.microsoft.com/office/drawing/2014/main" id="{4302B2D1-DEDF-5FDA-574B-48C0F50803F2}"/>
              </a:ext>
            </a:extLst>
          </p:cNvPr>
          <p:cNvSpPr/>
          <p:nvPr/>
        </p:nvSpPr>
        <p:spPr>
          <a:xfrm>
            <a:off x="511694" y="6498213"/>
            <a:ext cx="3109595" cy="0"/>
          </a:xfrm>
          <a:custGeom>
            <a:avLst/>
            <a:gdLst/>
            <a:ahLst/>
            <a:cxnLst/>
            <a:rect l="l" t="t" r="r" b="b"/>
            <a:pathLst>
              <a:path w="3109595">
                <a:moveTo>
                  <a:pt x="0" y="0"/>
                </a:moveTo>
                <a:lnTo>
                  <a:pt x="3109506" y="0"/>
                </a:lnTo>
              </a:path>
            </a:pathLst>
          </a:custGeom>
          <a:ln w="3175">
            <a:solidFill>
              <a:srgbClr val="C4C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54">
            <a:extLst>
              <a:ext uri="{FF2B5EF4-FFF2-40B4-BE49-F238E27FC236}">
                <a16:creationId xmlns:a16="http://schemas.microsoft.com/office/drawing/2014/main" id="{2F04B7D1-38FA-A9C6-F1EA-10422B3C0561}"/>
              </a:ext>
            </a:extLst>
          </p:cNvPr>
          <p:cNvSpPr txBox="1"/>
          <p:nvPr/>
        </p:nvSpPr>
        <p:spPr>
          <a:xfrm>
            <a:off x="514925" y="6588042"/>
            <a:ext cx="582670" cy="1204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15"/>
              </a:lnSpc>
              <a:spcBef>
                <a:spcPts val="100"/>
              </a:spcBef>
              <a:tabLst>
                <a:tab pos="1794510" algn="l"/>
              </a:tabLst>
            </a:pPr>
            <a:r>
              <a:rPr lang="es-ES" sz="1050" b="1" baseline="3968" dirty="0">
                <a:solidFill>
                  <a:srgbClr val="414248"/>
                </a:solidFill>
                <a:latin typeface="Helvetica Neue"/>
                <a:cs typeface="Helvetica Neue"/>
              </a:rPr>
              <a:t>TSI</a:t>
            </a:r>
            <a:endParaRPr sz="700" dirty="0">
              <a:latin typeface="Helvetica Neue"/>
              <a:cs typeface="Helvetica Neue"/>
            </a:endParaRPr>
          </a:p>
        </p:txBody>
      </p:sp>
      <p:sp>
        <p:nvSpPr>
          <p:cNvPr id="80" name="object 54">
            <a:extLst>
              <a:ext uri="{FF2B5EF4-FFF2-40B4-BE49-F238E27FC236}">
                <a16:creationId xmlns:a16="http://schemas.microsoft.com/office/drawing/2014/main" id="{ADDFA5E5-ADE9-F126-FF7B-F7B76C858057}"/>
              </a:ext>
            </a:extLst>
          </p:cNvPr>
          <p:cNvSpPr txBox="1"/>
          <p:nvPr/>
        </p:nvSpPr>
        <p:spPr>
          <a:xfrm>
            <a:off x="1230333" y="6554363"/>
            <a:ext cx="235901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815"/>
              </a:lnSpc>
              <a:spcBef>
                <a:spcPts val="100"/>
              </a:spcBef>
              <a:tabLst>
                <a:tab pos="1794510" algn="l"/>
              </a:tabLst>
            </a:pPr>
            <a:r>
              <a:rPr lang="es-ES" sz="700" dirty="0">
                <a:solidFill>
                  <a:srgbClr val="414248"/>
                </a:solidFill>
                <a:latin typeface="Helvetica Neue"/>
                <a:cs typeface="Helvetica Neue"/>
              </a:rPr>
              <a:t>Especificaciones Técnicas de Interoperabilidad que buscan asegurar la interoperabilidad de los sistemas ferroviarios en distintos estados miembros</a:t>
            </a:r>
          </a:p>
        </p:txBody>
      </p:sp>
      <p:sp>
        <p:nvSpPr>
          <p:cNvPr id="81" name="object 63">
            <a:extLst>
              <a:ext uri="{FF2B5EF4-FFF2-40B4-BE49-F238E27FC236}">
                <a16:creationId xmlns:a16="http://schemas.microsoft.com/office/drawing/2014/main" id="{EA6858E5-0F12-008B-5D97-964C0E2CF28F}"/>
              </a:ext>
            </a:extLst>
          </p:cNvPr>
          <p:cNvSpPr/>
          <p:nvPr/>
        </p:nvSpPr>
        <p:spPr>
          <a:xfrm>
            <a:off x="511694" y="6928718"/>
            <a:ext cx="3109595" cy="0"/>
          </a:xfrm>
          <a:custGeom>
            <a:avLst/>
            <a:gdLst/>
            <a:ahLst/>
            <a:cxnLst/>
            <a:rect l="l" t="t" r="r" b="b"/>
            <a:pathLst>
              <a:path w="3109595">
                <a:moveTo>
                  <a:pt x="0" y="0"/>
                </a:moveTo>
                <a:lnTo>
                  <a:pt x="3109506" y="0"/>
                </a:lnTo>
              </a:path>
            </a:pathLst>
          </a:custGeom>
          <a:ln w="3175">
            <a:solidFill>
              <a:srgbClr val="C4C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54">
            <a:extLst>
              <a:ext uri="{FF2B5EF4-FFF2-40B4-BE49-F238E27FC236}">
                <a16:creationId xmlns:a16="http://schemas.microsoft.com/office/drawing/2014/main" id="{6C782178-2FE4-51ED-F568-368FCFCDD0C7}"/>
              </a:ext>
            </a:extLst>
          </p:cNvPr>
          <p:cNvSpPr txBox="1"/>
          <p:nvPr/>
        </p:nvSpPr>
        <p:spPr>
          <a:xfrm>
            <a:off x="502180" y="6971468"/>
            <a:ext cx="3276070" cy="223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15"/>
              </a:lnSpc>
              <a:spcBef>
                <a:spcPts val="100"/>
              </a:spcBef>
              <a:tabLst>
                <a:tab pos="1794510" algn="l"/>
              </a:tabLst>
            </a:pPr>
            <a:r>
              <a:rPr lang="es-ES" sz="1050" b="1" baseline="3968" dirty="0">
                <a:solidFill>
                  <a:srgbClr val="414248"/>
                </a:solidFill>
                <a:latin typeface="Helvetica Neue"/>
                <a:cs typeface="Helvetica Neue"/>
              </a:rPr>
              <a:t>Certificado de autorización de funcionamiento de la primera copia de tipos de dispositivos o tipos de edificios</a:t>
            </a:r>
            <a:endParaRPr sz="700" dirty="0">
              <a:latin typeface="Helvetica Neue"/>
              <a:cs typeface="Helvetica Neue"/>
            </a:endParaRPr>
          </a:p>
        </p:txBody>
      </p:sp>
      <p:sp>
        <p:nvSpPr>
          <p:cNvPr id="83" name="object 54">
            <a:extLst>
              <a:ext uri="{FF2B5EF4-FFF2-40B4-BE49-F238E27FC236}">
                <a16:creationId xmlns:a16="http://schemas.microsoft.com/office/drawing/2014/main" id="{8289B58F-7EE0-78F3-DF50-E2C5E2478731}"/>
              </a:ext>
            </a:extLst>
          </p:cNvPr>
          <p:cNvSpPr txBox="1"/>
          <p:nvPr/>
        </p:nvSpPr>
        <p:spPr>
          <a:xfrm>
            <a:off x="525995" y="7216415"/>
            <a:ext cx="310355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815"/>
              </a:lnSpc>
              <a:spcBef>
                <a:spcPts val="100"/>
              </a:spcBef>
              <a:tabLst>
                <a:tab pos="1794510" algn="l"/>
              </a:tabLst>
            </a:pPr>
            <a:r>
              <a:rPr lang="es-ES" sz="700" dirty="0">
                <a:solidFill>
                  <a:srgbClr val="414248"/>
                </a:solidFill>
                <a:latin typeface="Helvetica Neue"/>
                <a:cs typeface="Helvetica Neue"/>
              </a:rPr>
              <a:t>Certificación concedida por UTK para los tipos de equipos y tipos de estructuras que afectan el nivel de seguridad del tráfico ferroviario que los homologa para poder utilizados en las infraestructuras ferroviarias polacas.</a:t>
            </a:r>
          </a:p>
        </p:txBody>
      </p:sp>
      <p:sp>
        <p:nvSpPr>
          <p:cNvPr id="84" name="object 53">
            <a:extLst>
              <a:ext uri="{FF2B5EF4-FFF2-40B4-BE49-F238E27FC236}">
                <a16:creationId xmlns:a16="http://schemas.microsoft.com/office/drawing/2014/main" id="{3A0F3539-6B4C-402C-A70A-A9410F025233}"/>
              </a:ext>
            </a:extLst>
          </p:cNvPr>
          <p:cNvSpPr txBox="1"/>
          <p:nvPr/>
        </p:nvSpPr>
        <p:spPr>
          <a:xfrm>
            <a:off x="3886186" y="4686386"/>
            <a:ext cx="193037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900" b="1" dirty="0">
                <a:solidFill>
                  <a:srgbClr val="4A4A49"/>
                </a:solidFill>
                <a:latin typeface="Helvetica Neue"/>
                <a:cs typeface="Helvetica Neue"/>
              </a:rPr>
              <a:t>Áreas con potencial desarrollo</a:t>
            </a:r>
            <a:endParaRPr sz="1000" dirty="0">
              <a:latin typeface="Helvetica Neue"/>
              <a:cs typeface="Helvetica Neue"/>
            </a:endParaRPr>
          </a:p>
        </p:txBody>
      </p:sp>
      <p:sp>
        <p:nvSpPr>
          <p:cNvPr id="85" name="object 39">
            <a:extLst>
              <a:ext uri="{FF2B5EF4-FFF2-40B4-BE49-F238E27FC236}">
                <a16:creationId xmlns:a16="http://schemas.microsoft.com/office/drawing/2014/main" id="{DAF34EB5-B9AA-0EEE-3B37-F91FC4E56BA8}"/>
              </a:ext>
            </a:extLst>
          </p:cNvPr>
          <p:cNvSpPr txBox="1"/>
          <p:nvPr/>
        </p:nvSpPr>
        <p:spPr>
          <a:xfrm>
            <a:off x="3910501" y="4888646"/>
            <a:ext cx="3067685" cy="2700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5080" indent="-17145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68580" algn="l"/>
              </a:tabLst>
            </a:pPr>
            <a:r>
              <a:rPr lang="es-ES" sz="700" dirty="0">
                <a:solidFill>
                  <a:srgbClr val="FF0000"/>
                </a:solidFill>
                <a:latin typeface="Helvetica Neue"/>
                <a:cs typeface="Helvetica Neue"/>
              </a:rPr>
              <a:t>Suministro de partes de vías de alta velocidad: </a:t>
            </a:r>
            <a:r>
              <a:rPr lang="es-ES" sz="700" dirty="0">
                <a:solidFill>
                  <a:srgbClr val="414248"/>
                </a:solidFill>
                <a:latin typeface="Helvetica Neue"/>
                <a:cs typeface="Helvetica Neue"/>
              </a:rPr>
              <a:t>La construcción e instauración de una red extensa de alta velocidad en Polonia es esencial e inminente en los próximos años. 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68580" algn="l"/>
              </a:tabLst>
            </a:pPr>
            <a:endParaRPr lang="es-ES" sz="700" dirty="0">
              <a:solidFill>
                <a:srgbClr val="414248"/>
              </a:solidFill>
              <a:latin typeface="Helvetica Neue"/>
              <a:cs typeface="Helvetica Neue"/>
            </a:endParaRPr>
          </a:p>
          <a:p>
            <a:pPr marL="184150" marR="5080" indent="-17145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68580" algn="l"/>
              </a:tabLst>
            </a:pPr>
            <a:r>
              <a:rPr lang="es-ES" sz="700" dirty="0">
                <a:solidFill>
                  <a:srgbClr val="FF0000"/>
                </a:solidFill>
                <a:latin typeface="Helvetica Neue"/>
                <a:cs typeface="Helvetica Neue"/>
              </a:rPr>
              <a:t>Sistemas de reducción de ruido en vías férreas: </a:t>
            </a:r>
            <a:r>
              <a:rPr lang="es-ES" sz="700" dirty="0">
                <a:latin typeface="Helvetica Neue"/>
                <a:cs typeface="Helvetica Neue"/>
              </a:rPr>
              <a:t>La iniciativa de la Unión Europea Shift2Rail pretende aumentar el tráfico ferroviario, contribuyendo así a sus objetivos medioambientales, pero su correspondiente plan de acción plurianual reconoce que el ruido y las vibraciones del ferrocarril siguen siendo un reto importante.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68580" algn="l"/>
              </a:tabLst>
            </a:pPr>
            <a:endParaRPr lang="es-ES" sz="700" dirty="0">
              <a:latin typeface="Helvetica Neue"/>
              <a:cs typeface="Helvetica Neue"/>
            </a:endParaRPr>
          </a:p>
          <a:p>
            <a:pPr marL="184150" marR="5080" indent="-17145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68580" algn="l"/>
              </a:tabLst>
            </a:pPr>
            <a:r>
              <a:rPr lang="es-ES" sz="700" dirty="0">
                <a:solidFill>
                  <a:srgbClr val="FF0000"/>
                </a:solidFill>
                <a:latin typeface="Helvetica Neue"/>
                <a:cs typeface="Helvetica Neue"/>
              </a:rPr>
              <a:t>Suministro de partes de vías de tranvías y trolebuses: </a:t>
            </a:r>
            <a:r>
              <a:rPr lang="es-ES" sz="700" dirty="0">
                <a:latin typeface="Helvetica Neue"/>
                <a:cs typeface="Helvetica Neue"/>
              </a:rPr>
              <a:t>la red de tranvías abarca 2368,3 km a lo largo del país. Este sector representa una oportunidad significativa para el crecimiento y la innovación, tanto en términos de mantenimiento como de expansión de la red existente.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68580" algn="l"/>
              </a:tabLst>
            </a:pPr>
            <a:endParaRPr lang="es-ES" sz="700" dirty="0">
              <a:latin typeface="Helvetica Neue"/>
              <a:cs typeface="Helvetica Neue"/>
            </a:endParaRPr>
          </a:p>
          <a:p>
            <a:pPr marL="184150" marR="5080" indent="-17145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68580" algn="l"/>
              </a:tabLst>
            </a:pPr>
            <a:r>
              <a:rPr lang="es-ES" sz="700" dirty="0">
                <a:solidFill>
                  <a:srgbClr val="FF0000"/>
                </a:solidFill>
                <a:latin typeface="Helvetica Neue"/>
                <a:cs typeface="Helvetica Neue"/>
              </a:rPr>
              <a:t>Sistemas y señalizaciones de seguridad: </a:t>
            </a:r>
            <a:r>
              <a:rPr lang="es-ES" sz="700" dirty="0">
                <a:latin typeface="Helvetica Neue"/>
                <a:cs typeface="Helvetica Neue"/>
              </a:rPr>
              <a:t>PKP PLK ha implementado un programa a gran escala de modernización y revitalización de líneas ferroviarias para mejorar la seguridad y reducir accidentes. 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68580" algn="l"/>
              </a:tabLst>
            </a:pPr>
            <a:endParaRPr lang="es-ES" sz="700" dirty="0">
              <a:latin typeface="Helvetica Neue"/>
              <a:cs typeface="Helvetica Neue"/>
            </a:endParaRPr>
          </a:p>
          <a:p>
            <a:pPr marL="184150" marR="5080" indent="-17145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68580" algn="l"/>
              </a:tabLst>
            </a:pPr>
            <a:r>
              <a:rPr lang="es-ES" sz="700" dirty="0">
                <a:solidFill>
                  <a:srgbClr val="FF0000"/>
                </a:solidFill>
                <a:latin typeface="Helvetica Neue"/>
                <a:cs typeface="Helvetica Neue"/>
              </a:rPr>
              <a:t>Sistemas de calefacción de elementos de la vía: </a:t>
            </a:r>
            <a:r>
              <a:rPr lang="es-ES" sz="700" dirty="0">
                <a:latin typeface="Helvetica Neue"/>
                <a:cs typeface="Helvetica Neue"/>
              </a:rPr>
              <a:t>dada la importancia de mantener la operatividad y seguridad de la red ferroviaria durante las duras condiciones invernales, los sistemas de calefacción de elementos de la vía presentan una oportunidad significativa para el desarrollo y la innovación</a:t>
            </a:r>
            <a:endParaRPr sz="700" dirty="0">
              <a:latin typeface="Helvetica Neue"/>
              <a:cs typeface="Helvetica Neue"/>
            </a:endParaRPr>
          </a:p>
        </p:txBody>
      </p:sp>
      <p:sp>
        <p:nvSpPr>
          <p:cNvPr id="10" name="object 59">
            <a:extLst>
              <a:ext uri="{FF2B5EF4-FFF2-40B4-BE49-F238E27FC236}">
                <a16:creationId xmlns:a16="http://schemas.microsoft.com/office/drawing/2014/main" id="{58E0C8E0-90A0-F9BF-8304-A8F01A70E6B5}"/>
              </a:ext>
            </a:extLst>
          </p:cNvPr>
          <p:cNvSpPr txBox="1"/>
          <p:nvPr/>
        </p:nvSpPr>
        <p:spPr>
          <a:xfrm>
            <a:off x="4001218" y="2926096"/>
            <a:ext cx="798918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700" b="1" dirty="0">
                <a:solidFill>
                  <a:srgbClr val="414248"/>
                </a:solidFill>
                <a:latin typeface="Helvetica Neue"/>
                <a:cs typeface="Helvetica Neue"/>
              </a:rPr>
              <a:t>ADIF &amp; CPK</a:t>
            </a:r>
            <a:endParaRPr sz="700" dirty="0">
              <a:latin typeface="Helvetica Neue"/>
              <a:cs typeface="Helvetica Neue"/>
            </a:endParaRPr>
          </a:p>
        </p:txBody>
      </p:sp>
      <p:sp>
        <p:nvSpPr>
          <p:cNvPr id="11" name="object 51">
            <a:extLst>
              <a:ext uri="{FF2B5EF4-FFF2-40B4-BE49-F238E27FC236}">
                <a16:creationId xmlns:a16="http://schemas.microsoft.com/office/drawing/2014/main" id="{089389A2-D9FF-C8C0-3ADD-52481CB1A173}"/>
              </a:ext>
            </a:extLst>
          </p:cNvPr>
          <p:cNvSpPr txBox="1"/>
          <p:nvPr/>
        </p:nvSpPr>
        <p:spPr>
          <a:xfrm>
            <a:off x="4800136" y="2865623"/>
            <a:ext cx="217805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  <a:tabLst>
                <a:tab pos="68580" algn="l"/>
              </a:tabLst>
            </a:pPr>
            <a:r>
              <a:rPr lang="es-ES" sz="700" dirty="0">
                <a:latin typeface="Helvetica Neue"/>
                <a:cs typeface="Helvetica Neue"/>
              </a:rPr>
              <a:t>Han firmado un acuerdo de cooperación para trabajar juntos en el desarrollo de la red ferroviaria de Alta Velocidad en Polonia.</a:t>
            </a:r>
          </a:p>
        </p:txBody>
      </p:sp>
      <p:sp>
        <p:nvSpPr>
          <p:cNvPr id="16" name="object 61">
            <a:extLst>
              <a:ext uri="{FF2B5EF4-FFF2-40B4-BE49-F238E27FC236}">
                <a16:creationId xmlns:a16="http://schemas.microsoft.com/office/drawing/2014/main" id="{55D0DCC4-A265-5693-AD37-60BC16E6FD62}"/>
              </a:ext>
            </a:extLst>
          </p:cNvPr>
          <p:cNvSpPr/>
          <p:nvPr/>
        </p:nvSpPr>
        <p:spPr>
          <a:xfrm>
            <a:off x="3919440" y="2754773"/>
            <a:ext cx="3109595" cy="0"/>
          </a:xfrm>
          <a:custGeom>
            <a:avLst/>
            <a:gdLst/>
            <a:ahLst/>
            <a:cxnLst/>
            <a:rect l="l" t="t" r="r" b="b"/>
            <a:pathLst>
              <a:path w="3109595">
                <a:moveTo>
                  <a:pt x="0" y="0"/>
                </a:moveTo>
                <a:lnTo>
                  <a:pt x="3109506" y="0"/>
                </a:lnTo>
              </a:path>
            </a:pathLst>
          </a:custGeom>
          <a:ln w="3175">
            <a:solidFill>
              <a:srgbClr val="C4C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1621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2062</TotalTime>
  <Words>1230</Words>
  <Application>Microsoft Office PowerPoint</Application>
  <PresentationFormat>Personalizado</PresentationFormat>
  <Paragraphs>115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Arial</vt:lpstr>
      <vt:lpstr>Calibri</vt:lpstr>
      <vt:lpstr>Helvetica Neue</vt:lpstr>
      <vt:lpstr>HelveticaNeue-Light</vt:lpstr>
      <vt:lpstr>HelveticaNeue-Medium</vt:lpstr>
      <vt:lpstr>Times New Roman</vt:lpstr>
      <vt:lpstr>Office Theme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Iriarte Jurado, Antonio José</dc:creator>
  <cp:lastModifiedBy>Barreira Castelao, Maitane</cp:lastModifiedBy>
  <cp:revision>57</cp:revision>
  <cp:lastPrinted>2024-04-09T16:23:36Z</cp:lastPrinted>
  <dcterms:created xsi:type="dcterms:W3CDTF">2024-03-21T15:07:11Z</dcterms:created>
  <dcterms:modified xsi:type="dcterms:W3CDTF">2024-10-22T08:23:23Z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2024-03-21T00:00:00Z</vt:filetime>
  </property>
  <property fmtid="{D5CDD505-2E9C-101B-9397-08002B2CF9AE}" pid="3" name="Creator">
    <vt:lpwstr>Adobe InDesign 17.2 (Macintosh)</vt:lpwstr>
  </property>
  <property fmtid="{D5CDD505-2E9C-101B-9397-08002B2CF9AE}" pid="4" name="LastSaved">
    <vt:filetime>2024-03-21T00:00:00Z</vt:filetime>
  </property>
</Properties>
</file>